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5" r:id="rId18"/>
    <p:sldId id="276" r:id="rId19"/>
    <p:sldId id="274"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58" d="100"/>
          <a:sy n="58" d="100"/>
        </p:scale>
        <p:origin x="-18" y="10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F9AD5-8CD2-4900-A5EA-65FE54AC9A5E}" type="datetimeFigureOut">
              <a:rPr lang="sv-SE" smtClean="0"/>
              <a:t>2025-09-28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E7DFB-A788-436D-8254-9E06D5C552A1}" type="slidenum">
              <a:rPr lang="sv-SE" smtClean="0"/>
              <a:t>‹#›</a:t>
            </a:fld>
            <a:endParaRPr lang="sv-SE"/>
          </a:p>
        </p:txBody>
      </p:sp>
    </p:spTree>
    <p:extLst>
      <p:ext uri="{BB962C8B-B14F-4D97-AF65-F5344CB8AC3E}">
        <p14:creationId xmlns:p14="http://schemas.microsoft.com/office/powerpoint/2010/main" val="306952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client=firefox-b-d&amp;sca_esv=0e726780e9f89ba1&amp;channel=entpr&amp;biw=1339&amp;bih=664&amp;sxsrf=AE3TifMeM6rJIOAeKxubgBm0AaEgU_MOzg%3A1759065378200&amp;q=trygghetsbehov&amp;sa=X&amp;ved=2ahUKEwicl4SYxfuPAxXsHBAIHfECBsQQxccNegQIIhAB&amp;mstk=AUtExfC5R9wHtttCyoiGq73maOSS78QoLgssnoM19YwE9WPp9WxFCvALSLCeBPGj6uYGkksUzGZ0xolXChlOqxv_B_uI09kP1vbhty0WZsQ6dIomHKMRqyCcXPXJf-2cg8cB4ZU3joq6xCkSvQ258EmD8ggJc2x0FuoTTgF3_vqAaXLuGmv-zvywGT9fHycXAz129LRSHzx1tl1oP13nzpNSTLaVK1RTLEd1ovonPfh0MVEOxg7IY8KbuDKJfrK4_hEafhL4hOFKmoMUEIS6PKjyIE5v&amp;csui=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google.com/search?client=firefox-b-d&amp;sca_esv=0e726780e9f89ba1&amp;channel=entpr&amp;biw=1339&amp;bih=664&amp;sxsrf=AE3TifMeM6rJIOAeKxubgBm0AaEgU_MOzg%3A1759065378200&amp;q=sj%C3%A4lvf%C3%B6rverkligande&amp;sa=X&amp;ved=2ahUKEwicl4SYxfuPAxXsHBAIHfECBsQQxccNegQIIhAE&amp;mstk=AUtExfC5R9wHtttCyoiGq73maOSS78QoLgssnoM19YwE9WPp9WxFCvALSLCeBPGj6uYGkksUzGZ0xolXChlOqxv_B_uI09kP1vbhty0WZsQ6dIomHKMRqyCcXPXJf-2cg8cB4ZU3joq6xCkSvQ258EmD8ggJc2x0FuoTTgF3_vqAaXLuGmv-zvywGT9fHycXAz129LRSHzx1tl1oP13nzpNSTLaVK1RTLEd1ovonPfh0MVEOxg7IY8KbuDKJfrK4_hEafhL4hOFKmoMUEIS6PKjyIE5v&amp;csui=3" TargetMode="External"/><Relationship Id="rId5" Type="http://schemas.openxmlformats.org/officeDocument/2006/relationships/hyperlink" Target="https://www.google.com/search?client=firefox-b-d&amp;sca_esv=0e726780e9f89ba1&amp;channel=entpr&amp;biw=1339&amp;bih=664&amp;sxsrf=AE3TifMeM6rJIOAeKxubgBm0AaEgU_MOzg%3A1759065378200&amp;q=aktning%2Fsj%C3%A4lvh%C3%A4vdelsebehov&amp;sa=X&amp;ved=2ahUKEwicl4SYxfuPAxXsHBAIHfECBsQQxccNegQIIhAD&amp;mstk=AUtExfC5R9wHtttCyoiGq73maOSS78QoLgssnoM19YwE9WPp9WxFCvALSLCeBPGj6uYGkksUzGZ0xolXChlOqxv_B_uI09kP1vbhty0WZsQ6dIomHKMRqyCcXPXJf-2cg8cB4ZU3joq6xCkSvQ258EmD8ggJc2x0FuoTTgF3_vqAaXLuGmv-zvywGT9fHycXAz129LRSHzx1tl1oP13nzpNSTLaVK1RTLEd1ovonPfh0MVEOxg7IY8KbuDKJfrK4_hEafhL4hOFKmoMUEIS6PKjyIE5v&amp;csui=3" TargetMode="External"/><Relationship Id="rId4" Type="http://schemas.openxmlformats.org/officeDocument/2006/relationships/hyperlink" Target="https://www.google.com/search?client=firefox-b-d&amp;sca_esv=0e726780e9f89ba1&amp;channel=entpr&amp;biw=1339&amp;bih=664&amp;sxsrf=AE3TifMeM6rJIOAeKxubgBm0AaEgU_MOzg%3A1759065378200&amp;q=sociala+behov&amp;sa=X&amp;ved=2ahUKEwicl4SYxfuPAxXsHBAIHfECBsQQxccNegQIIhAC&amp;mstk=AUtExfC5R9wHtttCyoiGq73maOSS78QoLgssnoM19YwE9WPp9WxFCvALSLCeBPGj6uYGkksUzGZ0xolXChlOqxv_B_uI09kP1vbhty0WZsQ6dIomHKMRqyCcXPXJf-2cg8cB4ZU3joq6xCkSvQ258EmD8ggJc2x0FuoTTgF3_vqAaXLuGmv-zvywGT9fHycXAz129LRSHzx1tl1oP13nzpNSTLaVK1RTLEd1ovonPfh0MVEOxg7IY8KbuDKJfrK4_hEafhL4hOFKmoMUEIS6PKjyIE5v&amp;csui=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aslows</a:t>
            </a:r>
            <a:r>
              <a:rPr lang="sv-SE" dirty="0"/>
              <a:t> behovstrappa är en motivationsteori av psykologen Abraham </a:t>
            </a:r>
            <a:r>
              <a:rPr lang="sv-SE" dirty="0" err="1"/>
              <a:t>Maslow</a:t>
            </a:r>
            <a:r>
              <a:rPr lang="sv-SE" dirty="0"/>
              <a:t> som beskriver mänskliga behov i en hierarkisk ordning, från de mest grundläggande till de mest komplexa. Teorin delas in i fem nivåer: fysiologiska behov (mat, vatten), </a:t>
            </a:r>
            <a:r>
              <a:rPr lang="sv-SE" dirty="0">
                <a:hlinkClick r:id="rId3"/>
              </a:rPr>
              <a:t>trygghetsbehov</a:t>
            </a:r>
            <a:r>
              <a:rPr lang="sv-SE" dirty="0"/>
              <a:t> (säkerhet), </a:t>
            </a:r>
            <a:r>
              <a:rPr lang="sv-SE" dirty="0">
                <a:hlinkClick r:id="rId4"/>
              </a:rPr>
              <a:t>sociala behov</a:t>
            </a:r>
            <a:r>
              <a:rPr lang="sv-SE" dirty="0"/>
              <a:t> (tillhörighet, kärlek), </a:t>
            </a:r>
            <a:r>
              <a:rPr lang="sv-SE" dirty="0">
                <a:hlinkClick r:id="rId5"/>
              </a:rPr>
              <a:t>aktning/självhävdelsebehov</a:t>
            </a:r>
            <a:r>
              <a:rPr lang="sv-SE" dirty="0"/>
              <a:t> (självkänsla, respekt) och </a:t>
            </a:r>
            <a:r>
              <a:rPr lang="sv-SE" dirty="0">
                <a:hlinkClick r:id="rId6"/>
              </a:rPr>
              <a:t>självförverkligande</a:t>
            </a:r>
            <a:r>
              <a:rPr lang="sv-SE" dirty="0"/>
              <a:t> (potentialutveckling), där man måste tillfredsställa behoven på lägre nivåer för att kunna sträva efter att uppnå de högre</a:t>
            </a:r>
          </a:p>
        </p:txBody>
      </p:sp>
      <p:sp>
        <p:nvSpPr>
          <p:cNvPr id="4" name="Platshållare för bildnummer 3"/>
          <p:cNvSpPr>
            <a:spLocks noGrp="1"/>
          </p:cNvSpPr>
          <p:nvPr>
            <p:ph type="sldNum" sz="quarter" idx="5"/>
          </p:nvPr>
        </p:nvSpPr>
        <p:spPr/>
        <p:txBody>
          <a:bodyPr/>
          <a:lstStyle/>
          <a:p>
            <a:fld id="{D66E7DFB-A788-436D-8254-9E06D5C552A1}" type="slidenum">
              <a:rPr lang="sv-SE" smtClean="0"/>
              <a:t>3</a:t>
            </a:fld>
            <a:endParaRPr lang="sv-SE"/>
          </a:p>
        </p:txBody>
      </p:sp>
    </p:spTree>
    <p:extLst>
      <p:ext uri="{BB962C8B-B14F-4D97-AF65-F5344CB8AC3E}">
        <p14:creationId xmlns:p14="http://schemas.microsoft.com/office/powerpoint/2010/main" val="87994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solidFill>
                  <a:srgbClr val="000080"/>
                </a:solidFill>
              </a:rPr>
              <a:t>Syftet med det grundläggande hjälpbehovet kommunikation med andra är att möjliggöra för personen att både upprätthålla och skapa sociala kontakter med andra människor. Det behöver alltså inte vara visat att personen i dag har många sociala relationer, men man behöver ändå bedöma sannolikheten utifrån personens önskan att upprätthålla sociala relationer.</a:t>
            </a:r>
          </a:p>
          <a:p>
            <a:endParaRPr lang="sv-SE" dirty="0"/>
          </a:p>
          <a:p>
            <a:endParaRPr lang="sv-SE" dirty="0"/>
          </a:p>
        </p:txBody>
      </p:sp>
      <p:sp>
        <p:nvSpPr>
          <p:cNvPr id="4" name="Platshållare för bildnummer 3"/>
          <p:cNvSpPr>
            <a:spLocks noGrp="1"/>
          </p:cNvSpPr>
          <p:nvPr>
            <p:ph type="sldNum" sz="quarter" idx="5"/>
          </p:nvPr>
        </p:nvSpPr>
        <p:spPr/>
        <p:txBody>
          <a:bodyPr/>
          <a:lstStyle/>
          <a:p>
            <a:fld id="{D66E7DFB-A788-436D-8254-9E06D5C552A1}" type="slidenum">
              <a:rPr lang="sv-SE" smtClean="0"/>
              <a:t>11</a:t>
            </a:fld>
            <a:endParaRPr lang="sv-SE"/>
          </a:p>
        </p:txBody>
      </p:sp>
    </p:spTree>
    <p:extLst>
      <p:ext uri="{BB962C8B-B14F-4D97-AF65-F5344CB8AC3E}">
        <p14:creationId xmlns:p14="http://schemas.microsoft.com/office/powerpoint/2010/main" val="148659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6E7DFB-A788-436D-8254-9E06D5C552A1}" type="slidenum">
              <a:rPr lang="sv-SE" smtClean="0"/>
              <a:t>12</a:t>
            </a:fld>
            <a:endParaRPr lang="sv-SE"/>
          </a:p>
        </p:txBody>
      </p:sp>
    </p:spTree>
    <p:extLst>
      <p:ext uri="{BB962C8B-B14F-4D97-AF65-F5344CB8AC3E}">
        <p14:creationId xmlns:p14="http://schemas.microsoft.com/office/powerpoint/2010/main" val="90667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Det ska finnas en TYDLIG RISK FÖR SKADA</a:t>
            </a:r>
          </a:p>
          <a:p>
            <a:pPr marL="0" indent="0">
              <a:buNone/>
            </a:pPr>
            <a:r>
              <a:rPr lang="sv-SE" dirty="0"/>
              <a:t>Det ska behövas FREKVENTA INGRIPANDEN för att minska risken för att farliga situationer uppstår</a:t>
            </a:r>
          </a:p>
          <a:p>
            <a:pPr marL="0" indent="0">
              <a:buNone/>
            </a:pPr>
            <a:r>
              <a:rPr lang="sv-SE" dirty="0"/>
              <a:t>Det ska vara ett AKTIVT stöd</a:t>
            </a:r>
          </a:p>
          <a:p>
            <a:pPr marL="0" indent="0">
              <a:buNone/>
            </a:pPr>
            <a:r>
              <a:rPr lang="sv-SE" dirty="0"/>
              <a:t>Det ska inte vara punktinsatser</a:t>
            </a:r>
          </a:p>
          <a:p>
            <a:endParaRPr lang="sv-SE" dirty="0"/>
          </a:p>
        </p:txBody>
      </p:sp>
      <p:sp>
        <p:nvSpPr>
          <p:cNvPr id="4" name="Platshållare för bildnummer 3"/>
          <p:cNvSpPr>
            <a:spLocks noGrp="1"/>
          </p:cNvSpPr>
          <p:nvPr>
            <p:ph type="sldNum" sz="quarter" idx="5"/>
          </p:nvPr>
        </p:nvSpPr>
        <p:spPr/>
        <p:txBody>
          <a:bodyPr/>
          <a:lstStyle/>
          <a:p>
            <a:fld id="{D66E7DFB-A788-436D-8254-9E06D5C552A1}" type="slidenum">
              <a:rPr lang="sv-SE" smtClean="0"/>
              <a:t>13</a:t>
            </a:fld>
            <a:endParaRPr lang="sv-SE"/>
          </a:p>
        </p:txBody>
      </p:sp>
    </p:spTree>
    <p:extLst>
      <p:ext uri="{BB962C8B-B14F-4D97-AF65-F5344CB8AC3E}">
        <p14:creationId xmlns:p14="http://schemas.microsoft.com/office/powerpoint/2010/main" val="316983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19062" indent="0" eaLnBrk="1" hangingPunct="1">
              <a:lnSpc>
                <a:spcPct val="100000"/>
              </a:lnSpc>
              <a:buClrTx/>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sv-SE" altLang="sv-SE" sz="1200" dirty="0">
                <a:solidFill>
                  <a:srgbClr val="000080"/>
                </a:solidFill>
              </a:rPr>
              <a:t>Exempel:</a:t>
            </a:r>
          </a:p>
          <a:p>
            <a:pPr marL="461962" eaLnBrk="1" hangingPunct="1">
              <a:lnSpc>
                <a:spcPct val="100000"/>
              </a:lnSpc>
              <a:buClrTx/>
              <a:buFont typeface="Arial" panose="020B0604020202020204" pitchFamily="34"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sv-SE" altLang="sv-SE" sz="1200" dirty="0">
                <a:solidFill>
                  <a:srgbClr val="000080"/>
                </a:solidFill>
              </a:rPr>
              <a:t>Skapa begriplighet och förutsägbarhet</a:t>
            </a:r>
          </a:p>
          <a:p>
            <a:pPr marL="461962" eaLnBrk="1" hangingPunct="1">
              <a:lnSpc>
                <a:spcPct val="100000"/>
              </a:lnSpc>
              <a:buClrTx/>
              <a:buFont typeface="Arial" panose="020B0604020202020204" pitchFamily="34"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sv-SE" altLang="sv-SE" sz="1200" dirty="0">
                <a:solidFill>
                  <a:srgbClr val="000080"/>
                </a:solidFill>
              </a:rPr>
              <a:t>Minska oro eller upplevelser av vanmakt</a:t>
            </a:r>
          </a:p>
          <a:p>
            <a:pPr marL="461962" eaLnBrk="1" hangingPunct="1">
              <a:lnSpc>
                <a:spcPct val="100000"/>
              </a:lnSpc>
              <a:buClrTx/>
              <a:buFont typeface="Arial" panose="020B0604020202020204" pitchFamily="34"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sv-SE" altLang="sv-SE" sz="1200" dirty="0">
                <a:solidFill>
                  <a:srgbClr val="000080"/>
                </a:solidFill>
              </a:rPr>
              <a:t>Ingripa ”på ett personligt sätt” för att minska risken för skada när en farlig situation uppstått, t ex genom ett anpassat bemötande</a:t>
            </a:r>
          </a:p>
          <a:p>
            <a:pPr marL="119062" indent="0" eaLnBrk="1" hangingPunct="1">
              <a:lnSpc>
                <a:spcPct val="100000"/>
              </a:lnSpc>
              <a:buClrTx/>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sv-SE" altLang="sv-SE" sz="1200" dirty="0">
                <a:solidFill>
                  <a:srgbClr val="000080"/>
                </a:solidFill>
              </a:rPr>
              <a:t> </a:t>
            </a:r>
          </a:p>
          <a:p>
            <a:endParaRPr lang="sv-SE" dirty="0"/>
          </a:p>
        </p:txBody>
      </p:sp>
      <p:sp>
        <p:nvSpPr>
          <p:cNvPr id="4" name="Platshållare för bildnummer 3"/>
          <p:cNvSpPr>
            <a:spLocks noGrp="1"/>
          </p:cNvSpPr>
          <p:nvPr>
            <p:ph type="sldNum" sz="quarter" idx="5"/>
          </p:nvPr>
        </p:nvSpPr>
        <p:spPr/>
        <p:txBody>
          <a:bodyPr/>
          <a:lstStyle/>
          <a:p>
            <a:fld id="{D66E7DFB-A788-436D-8254-9E06D5C552A1}" type="slidenum">
              <a:rPr lang="sv-SE" smtClean="0"/>
              <a:t>14</a:t>
            </a:fld>
            <a:endParaRPr lang="sv-SE"/>
          </a:p>
        </p:txBody>
      </p:sp>
    </p:spTree>
    <p:extLst>
      <p:ext uri="{BB962C8B-B14F-4D97-AF65-F5344CB8AC3E}">
        <p14:creationId xmlns:p14="http://schemas.microsoft.com/office/powerpoint/2010/main" val="1951748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62D3414-D241-A204-2A71-0D6665BEB6A1}"/>
              </a:ext>
            </a:extLst>
          </p:cNvPr>
          <p:cNvSpPr>
            <a:spLocks noGrp="1"/>
          </p:cNvSpPr>
          <p:nvPr>
            <p:ph type="sldNum" sz="quarter" idx="12"/>
          </p:nvPr>
        </p:nvSpPr>
        <p:spPr/>
        <p:txBody>
          <a:bodyPr/>
          <a:lstStyle/>
          <a:p>
            <a:fld id="{B0FEF6DB-5D26-4D77-8C97-7F6722C5A66B}" type="slidenum">
              <a:rPr lang="sv-SE" smtClean="0"/>
              <a:t>‹#›</a:t>
            </a:fld>
            <a:endParaRPr lang="sv-SE"/>
          </a:p>
        </p:txBody>
      </p:sp>
      <p:grpSp>
        <p:nvGrpSpPr>
          <p:cNvPr id="7" name="Group 2">
            <a:extLst>
              <a:ext uri="{FF2B5EF4-FFF2-40B4-BE49-F238E27FC236}">
                <a16:creationId xmlns:a16="http://schemas.microsoft.com/office/drawing/2014/main" id="{D6B3AE66-9599-F2A5-74AA-B09AC856EE25}"/>
              </a:ext>
            </a:extLst>
          </p:cNvPr>
          <p:cNvGrpSpPr/>
          <p:nvPr userDrawn="1"/>
        </p:nvGrpSpPr>
        <p:grpSpPr>
          <a:xfrm>
            <a:off x="7186411" y="-2557702"/>
            <a:ext cx="5824836" cy="9415702"/>
            <a:chOff x="-291648" y="-47625"/>
            <a:chExt cx="2128796" cy="3719783"/>
          </a:xfrm>
        </p:grpSpPr>
        <p:sp>
          <p:nvSpPr>
            <p:cNvPr id="8" name="Freeform 3">
              <a:extLst>
                <a:ext uri="{FF2B5EF4-FFF2-40B4-BE49-F238E27FC236}">
                  <a16:creationId xmlns:a16="http://schemas.microsoft.com/office/drawing/2014/main" id="{F72CCE6C-63EA-B9D5-991B-5E5A13B7F2CF}"/>
                </a:ext>
              </a:extLst>
            </p:cNvPr>
            <p:cNvSpPr/>
            <p:nvPr/>
          </p:nvSpPr>
          <p:spPr>
            <a:xfrm>
              <a:off x="-291648" y="962825"/>
              <a:ext cx="1837148" cy="2709333"/>
            </a:xfrm>
            <a:custGeom>
              <a:avLst/>
              <a:gdLst/>
              <a:ahLst/>
              <a:cxnLst/>
              <a:rect l="l" t="t" r="r" b="b"/>
              <a:pathLst>
                <a:path w="1837148" h="2709333">
                  <a:moveTo>
                    <a:pt x="0" y="0"/>
                  </a:moveTo>
                  <a:lnTo>
                    <a:pt x="1837148" y="0"/>
                  </a:lnTo>
                  <a:lnTo>
                    <a:pt x="1837148" y="2709333"/>
                  </a:lnTo>
                  <a:lnTo>
                    <a:pt x="0" y="2709333"/>
                  </a:lnTo>
                  <a:close/>
                </a:path>
              </a:pathLst>
            </a:custGeom>
            <a:solidFill>
              <a:srgbClr val="0062AE"/>
            </a:solidFill>
          </p:spPr>
          <p:txBody>
            <a:bodyPr/>
            <a:lstStyle/>
            <a:p>
              <a:endParaRPr lang="sv-SE"/>
            </a:p>
          </p:txBody>
        </p:sp>
        <p:sp>
          <p:nvSpPr>
            <p:cNvPr id="9" name="TextBox 4">
              <a:extLst>
                <a:ext uri="{FF2B5EF4-FFF2-40B4-BE49-F238E27FC236}">
                  <a16:creationId xmlns:a16="http://schemas.microsoft.com/office/drawing/2014/main" id="{AD0BC4DB-370A-7320-3294-197A581B7F90}"/>
                </a:ext>
              </a:extLst>
            </p:cNvPr>
            <p:cNvSpPr txBox="1"/>
            <p:nvPr/>
          </p:nvSpPr>
          <p:spPr>
            <a:xfrm>
              <a:off x="0" y="-47625"/>
              <a:ext cx="1837148" cy="2756958"/>
            </a:xfrm>
            <a:prstGeom prst="rect">
              <a:avLst/>
            </a:prstGeom>
          </p:spPr>
          <p:txBody>
            <a:bodyPr lIns="33867" tIns="33867" rIns="33867" bIns="33867" rtlCol="0" anchor="ctr"/>
            <a:lstStyle/>
            <a:p>
              <a:pPr algn="ctr" defTabSz="609630">
                <a:lnSpc>
                  <a:spcPts val="1493"/>
                </a:lnSpc>
              </a:pPr>
              <a:endParaRPr sz="1200">
                <a:solidFill>
                  <a:prstClr val="black"/>
                </a:solidFill>
                <a:latin typeface="Calibri"/>
              </a:endParaRPr>
            </a:p>
          </p:txBody>
        </p:sp>
      </p:grpSp>
      <p:sp>
        <p:nvSpPr>
          <p:cNvPr id="2" name="Rubrik 1">
            <a:extLst>
              <a:ext uri="{FF2B5EF4-FFF2-40B4-BE49-F238E27FC236}">
                <a16:creationId xmlns:a16="http://schemas.microsoft.com/office/drawing/2014/main" id="{044DDD8F-FA71-BB91-BBE9-675F0EC3BFA7}"/>
              </a:ext>
            </a:extLst>
          </p:cNvPr>
          <p:cNvSpPr>
            <a:spLocks noGrp="1"/>
          </p:cNvSpPr>
          <p:nvPr>
            <p:ph type="ctrTitle"/>
          </p:nvPr>
        </p:nvSpPr>
        <p:spPr>
          <a:xfrm>
            <a:off x="978794" y="1122363"/>
            <a:ext cx="5885645" cy="2387600"/>
          </a:xfrm>
        </p:spPr>
        <p:txBody>
          <a:bodyPr anchor="b">
            <a:noAutofit/>
          </a:bodyPr>
          <a:lstStyle>
            <a:lvl1pPr algn="l">
              <a:defRPr lang="sv-SE" sz="6000" b="1" kern="1200" dirty="0">
                <a:solidFill>
                  <a:srgbClr val="0070C0"/>
                </a:solidFill>
                <a:latin typeface="Avenir Next LT Pro" panose="020B0504020202020204" pitchFamily="34" charset="0"/>
                <a:ea typeface="+mj-ea"/>
                <a:cs typeface="+mj-cs"/>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794428CD-8BEB-594F-25C0-0E041E15DAB6}"/>
              </a:ext>
            </a:extLst>
          </p:cNvPr>
          <p:cNvSpPr>
            <a:spLocks noGrp="1"/>
          </p:cNvSpPr>
          <p:nvPr>
            <p:ph type="subTitle" idx="1"/>
          </p:nvPr>
        </p:nvSpPr>
        <p:spPr>
          <a:xfrm>
            <a:off x="978794" y="3592968"/>
            <a:ext cx="5885645" cy="1655762"/>
          </a:xfrm>
        </p:spPr>
        <p:txBody>
          <a:bodyPr>
            <a:normAutofit/>
          </a:bodyPr>
          <a:lstStyle>
            <a:lvl1pPr marL="0" indent="0" algn="l">
              <a:buNone/>
              <a:defRPr sz="1800">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3046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074705-1D46-4426-9DEE-EA6FE31AF0A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2FE05E2-4CE6-D767-90E7-2F427B648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04D72308-10A8-6140-2469-86E93DB40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AA6B1F6-8556-1DCF-0250-73A2E9B43B2C}"/>
              </a:ext>
            </a:extLst>
          </p:cNvPr>
          <p:cNvSpPr>
            <a:spLocks noGrp="1"/>
          </p:cNvSpPr>
          <p:nvPr>
            <p:ph type="dt" sz="half" idx="10"/>
          </p:nvPr>
        </p:nvSpPr>
        <p:spPr/>
        <p:txBody>
          <a:bodyPr/>
          <a:lstStyle/>
          <a:p>
            <a:fld id="{3C35E5FB-F86B-4947-B2E5-500E4863B55C}" type="datetimeFigureOut">
              <a:rPr lang="sv-SE" smtClean="0"/>
              <a:t>2025-09-28</a:t>
            </a:fld>
            <a:endParaRPr lang="sv-SE"/>
          </a:p>
        </p:txBody>
      </p:sp>
      <p:sp>
        <p:nvSpPr>
          <p:cNvPr id="6" name="Platshållare för sidfot 5">
            <a:extLst>
              <a:ext uri="{FF2B5EF4-FFF2-40B4-BE49-F238E27FC236}">
                <a16:creationId xmlns:a16="http://schemas.microsoft.com/office/drawing/2014/main" id="{65F685E9-276C-7F4D-5B74-CE723FB2D52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918D447-F7DA-7631-4322-8EE8EB8A1315}"/>
              </a:ext>
            </a:extLst>
          </p:cNvPr>
          <p:cNvSpPr>
            <a:spLocks noGrp="1"/>
          </p:cNvSpPr>
          <p:nvPr>
            <p:ph type="sldNum" sz="quarter" idx="12"/>
          </p:nvPr>
        </p:nvSpPr>
        <p:spPr/>
        <p:txBody>
          <a:bodyPr/>
          <a:lstStyle/>
          <a:p>
            <a:fld id="{B0FEF6DB-5D26-4D77-8C97-7F6722C5A66B}" type="slidenum">
              <a:rPr lang="sv-SE" smtClean="0"/>
              <a:t>‹#›</a:t>
            </a:fld>
            <a:endParaRPr lang="sv-SE"/>
          </a:p>
        </p:txBody>
      </p:sp>
    </p:spTree>
    <p:extLst>
      <p:ext uri="{BB962C8B-B14F-4D97-AF65-F5344CB8AC3E}">
        <p14:creationId xmlns:p14="http://schemas.microsoft.com/office/powerpoint/2010/main" val="347815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90A5FE-BE6D-D0AF-8360-64A40602BF6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BB3063-A759-7E4D-33E6-668F5326FFE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D6BC12-E39F-40F0-C7DC-904602F915D9}"/>
              </a:ext>
            </a:extLst>
          </p:cNvPr>
          <p:cNvSpPr>
            <a:spLocks noGrp="1"/>
          </p:cNvSpPr>
          <p:nvPr>
            <p:ph type="dt" sz="half" idx="10"/>
          </p:nvPr>
        </p:nvSpPr>
        <p:spPr/>
        <p:txBody>
          <a:bodyPr/>
          <a:lstStyle/>
          <a:p>
            <a:fld id="{3C35E5FB-F86B-4947-B2E5-500E4863B55C}" type="datetimeFigureOut">
              <a:rPr lang="sv-SE" smtClean="0"/>
              <a:t>2025-09-28</a:t>
            </a:fld>
            <a:endParaRPr lang="sv-SE"/>
          </a:p>
        </p:txBody>
      </p:sp>
      <p:sp>
        <p:nvSpPr>
          <p:cNvPr id="5" name="Platshållare för sidfot 4">
            <a:extLst>
              <a:ext uri="{FF2B5EF4-FFF2-40B4-BE49-F238E27FC236}">
                <a16:creationId xmlns:a16="http://schemas.microsoft.com/office/drawing/2014/main" id="{EA5CE714-5A8D-6237-479A-D3EFD77C4B7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731D647-D7BE-49E2-80D4-E04E82B761DA}"/>
              </a:ext>
            </a:extLst>
          </p:cNvPr>
          <p:cNvSpPr>
            <a:spLocks noGrp="1"/>
          </p:cNvSpPr>
          <p:nvPr>
            <p:ph type="sldNum" sz="quarter" idx="12"/>
          </p:nvPr>
        </p:nvSpPr>
        <p:spPr/>
        <p:txBody>
          <a:bodyPr/>
          <a:lstStyle/>
          <a:p>
            <a:fld id="{B0FEF6DB-5D26-4D77-8C97-7F6722C5A66B}" type="slidenum">
              <a:rPr lang="sv-SE" smtClean="0"/>
              <a:t>‹#›</a:t>
            </a:fld>
            <a:endParaRPr lang="sv-SE"/>
          </a:p>
        </p:txBody>
      </p:sp>
    </p:spTree>
    <p:extLst>
      <p:ext uri="{BB962C8B-B14F-4D97-AF65-F5344CB8AC3E}">
        <p14:creationId xmlns:p14="http://schemas.microsoft.com/office/powerpoint/2010/main" val="539230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654F98B-EBC2-D433-DB89-6BFA041AC5B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720C43B-8C51-D8E2-7B6A-D113D8400EC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E5F6E7-51F4-A189-FAA5-74E0B0D7BDD3}"/>
              </a:ext>
            </a:extLst>
          </p:cNvPr>
          <p:cNvSpPr>
            <a:spLocks noGrp="1"/>
          </p:cNvSpPr>
          <p:nvPr>
            <p:ph type="dt" sz="half" idx="10"/>
          </p:nvPr>
        </p:nvSpPr>
        <p:spPr/>
        <p:txBody>
          <a:bodyPr/>
          <a:lstStyle/>
          <a:p>
            <a:fld id="{3C35E5FB-F86B-4947-B2E5-500E4863B55C}" type="datetimeFigureOut">
              <a:rPr lang="sv-SE" smtClean="0"/>
              <a:t>2025-09-28</a:t>
            </a:fld>
            <a:endParaRPr lang="sv-SE"/>
          </a:p>
        </p:txBody>
      </p:sp>
      <p:sp>
        <p:nvSpPr>
          <p:cNvPr id="5" name="Platshållare för sidfot 4">
            <a:extLst>
              <a:ext uri="{FF2B5EF4-FFF2-40B4-BE49-F238E27FC236}">
                <a16:creationId xmlns:a16="http://schemas.microsoft.com/office/drawing/2014/main" id="{FB88D112-C988-8213-4AC7-7C7916EAEA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7070E29-55EA-F08C-3B45-6A7CF15C6C16}"/>
              </a:ext>
            </a:extLst>
          </p:cNvPr>
          <p:cNvSpPr>
            <a:spLocks noGrp="1"/>
          </p:cNvSpPr>
          <p:nvPr>
            <p:ph type="sldNum" sz="quarter" idx="12"/>
          </p:nvPr>
        </p:nvSpPr>
        <p:spPr/>
        <p:txBody>
          <a:bodyPr/>
          <a:lstStyle/>
          <a:p>
            <a:fld id="{B0FEF6DB-5D26-4D77-8C97-7F6722C5A66B}" type="slidenum">
              <a:rPr lang="sv-SE" smtClean="0"/>
              <a:t>‹#›</a:t>
            </a:fld>
            <a:endParaRPr lang="sv-SE"/>
          </a:p>
        </p:txBody>
      </p:sp>
    </p:spTree>
    <p:extLst>
      <p:ext uri="{BB962C8B-B14F-4D97-AF65-F5344CB8AC3E}">
        <p14:creationId xmlns:p14="http://schemas.microsoft.com/office/powerpoint/2010/main" val="57092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62D3414-D241-A204-2A71-0D6665BEB6A1}"/>
              </a:ext>
            </a:extLst>
          </p:cNvPr>
          <p:cNvSpPr>
            <a:spLocks noGrp="1"/>
          </p:cNvSpPr>
          <p:nvPr>
            <p:ph type="sldNum" sz="quarter" idx="12"/>
          </p:nvPr>
        </p:nvSpPr>
        <p:spPr/>
        <p:txBody>
          <a:bodyPr/>
          <a:lstStyle/>
          <a:p>
            <a:fld id="{B0FEF6DB-5D26-4D77-8C97-7F6722C5A66B}" type="slidenum">
              <a:rPr lang="sv-SE" smtClean="0"/>
              <a:t>‹#›</a:t>
            </a:fld>
            <a:endParaRPr lang="sv-SE"/>
          </a:p>
        </p:txBody>
      </p:sp>
      <p:grpSp>
        <p:nvGrpSpPr>
          <p:cNvPr id="7" name="Group 2">
            <a:extLst>
              <a:ext uri="{FF2B5EF4-FFF2-40B4-BE49-F238E27FC236}">
                <a16:creationId xmlns:a16="http://schemas.microsoft.com/office/drawing/2014/main" id="{D6B3AE66-9599-F2A5-74AA-B09AC856EE25}"/>
              </a:ext>
            </a:extLst>
          </p:cNvPr>
          <p:cNvGrpSpPr/>
          <p:nvPr userDrawn="1"/>
        </p:nvGrpSpPr>
        <p:grpSpPr>
          <a:xfrm>
            <a:off x="7186411" y="-2557702"/>
            <a:ext cx="5824836" cy="9415702"/>
            <a:chOff x="-291648" y="-47625"/>
            <a:chExt cx="2128796" cy="3719783"/>
          </a:xfrm>
        </p:grpSpPr>
        <p:sp>
          <p:nvSpPr>
            <p:cNvPr id="8" name="Freeform 3">
              <a:extLst>
                <a:ext uri="{FF2B5EF4-FFF2-40B4-BE49-F238E27FC236}">
                  <a16:creationId xmlns:a16="http://schemas.microsoft.com/office/drawing/2014/main" id="{F72CCE6C-63EA-B9D5-991B-5E5A13B7F2CF}"/>
                </a:ext>
              </a:extLst>
            </p:cNvPr>
            <p:cNvSpPr/>
            <p:nvPr/>
          </p:nvSpPr>
          <p:spPr>
            <a:xfrm>
              <a:off x="-291648" y="962825"/>
              <a:ext cx="1837148" cy="2709333"/>
            </a:xfrm>
            <a:custGeom>
              <a:avLst/>
              <a:gdLst/>
              <a:ahLst/>
              <a:cxnLst/>
              <a:rect l="l" t="t" r="r" b="b"/>
              <a:pathLst>
                <a:path w="1837148" h="2709333">
                  <a:moveTo>
                    <a:pt x="0" y="0"/>
                  </a:moveTo>
                  <a:lnTo>
                    <a:pt x="1837148" y="0"/>
                  </a:lnTo>
                  <a:lnTo>
                    <a:pt x="1837148" y="2709333"/>
                  </a:lnTo>
                  <a:lnTo>
                    <a:pt x="0" y="2709333"/>
                  </a:lnTo>
                  <a:close/>
                </a:path>
              </a:pathLst>
            </a:custGeom>
            <a:solidFill>
              <a:srgbClr val="0062AE"/>
            </a:solidFill>
          </p:spPr>
          <p:txBody>
            <a:bodyPr/>
            <a:lstStyle/>
            <a:p>
              <a:endParaRPr lang="sv-SE"/>
            </a:p>
          </p:txBody>
        </p:sp>
        <p:sp>
          <p:nvSpPr>
            <p:cNvPr id="9" name="TextBox 4">
              <a:extLst>
                <a:ext uri="{FF2B5EF4-FFF2-40B4-BE49-F238E27FC236}">
                  <a16:creationId xmlns:a16="http://schemas.microsoft.com/office/drawing/2014/main" id="{AD0BC4DB-370A-7320-3294-197A581B7F90}"/>
                </a:ext>
              </a:extLst>
            </p:cNvPr>
            <p:cNvSpPr txBox="1"/>
            <p:nvPr/>
          </p:nvSpPr>
          <p:spPr>
            <a:xfrm>
              <a:off x="0" y="-47625"/>
              <a:ext cx="1837148" cy="2756958"/>
            </a:xfrm>
            <a:prstGeom prst="rect">
              <a:avLst/>
            </a:prstGeom>
          </p:spPr>
          <p:txBody>
            <a:bodyPr lIns="33867" tIns="33867" rIns="33867" bIns="33867" rtlCol="0" anchor="ctr"/>
            <a:lstStyle/>
            <a:p>
              <a:pPr algn="ctr" defTabSz="609630">
                <a:lnSpc>
                  <a:spcPts val="1493"/>
                </a:lnSpc>
              </a:pPr>
              <a:endParaRPr sz="1200">
                <a:solidFill>
                  <a:prstClr val="black"/>
                </a:solidFill>
                <a:latin typeface="Calibri"/>
              </a:endParaRPr>
            </a:p>
          </p:txBody>
        </p:sp>
      </p:grpSp>
      <p:sp>
        <p:nvSpPr>
          <p:cNvPr id="4" name="Rubrik 1">
            <a:extLst>
              <a:ext uri="{FF2B5EF4-FFF2-40B4-BE49-F238E27FC236}">
                <a16:creationId xmlns:a16="http://schemas.microsoft.com/office/drawing/2014/main" id="{028BD12A-0B07-ECC2-7701-20A16980063A}"/>
              </a:ext>
            </a:extLst>
          </p:cNvPr>
          <p:cNvSpPr txBox="1">
            <a:spLocks/>
          </p:cNvSpPr>
          <p:nvPr userDrawn="1"/>
        </p:nvSpPr>
        <p:spPr>
          <a:xfrm>
            <a:off x="0" y="1524000"/>
            <a:ext cx="13281103" cy="2138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sv-SE" sz="6000" b="1" kern="1200" dirty="0">
                <a:solidFill>
                  <a:srgbClr val="0070C0"/>
                </a:solidFill>
                <a:latin typeface="Avenir Next LT Pro" panose="020B0504020202020204" pitchFamily="34" charset="0"/>
                <a:ea typeface="+mj-ea"/>
                <a:cs typeface="+mj-cs"/>
              </a:defRPr>
            </a:lvl1pPr>
          </a:lstStyle>
          <a:p>
            <a:r>
              <a:rPr lang="sv-SE" dirty="0"/>
              <a:t>   	HJÄRNKRAFT</a:t>
            </a:r>
            <a:r>
              <a:rPr lang="sv-SE" sz="6600" dirty="0"/>
              <a:t> </a:t>
            </a:r>
          </a:p>
        </p:txBody>
      </p:sp>
      <p:sp>
        <p:nvSpPr>
          <p:cNvPr id="5" name="textruta 4">
            <a:extLst>
              <a:ext uri="{FF2B5EF4-FFF2-40B4-BE49-F238E27FC236}">
                <a16:creationId xmlns:a16="http://schemas.microsoft.com/office/drawing/2014/main" id="{BB1682DA-C189-AFDF-80F7-C1B9F7174FD3}"/>
              </a:ext>
            </a:extLst>
          </p:cNvPr>
          <p:cNvSpPr txBox="1"/>
          <p:nvPr userDrawn="1"/>
        </p:nvSpPr>
        <p:spPr>
          <a:xfrm>
            <a:off x="932252" y="2952791"/>
            <a:ext cx="8146676" cy="369332"/>
          </a:xfrm>
          <a:prstGeom prst="rect">
            <a:avLst/>
          </a:prstGeom>
          <a:noFill/>
        </p:spPr>
        <p:txBody>
          <a:bodyPr wrap="square">
            <a:spAutoFit/>
          </a:bodyPr>
          <a:lstStyle/>
          <a:p>
            <a:pPr algn="l"/>
            <a:r>
              <a:rPr lang="sv-SE" sz="1800" dirty="0">
                <a:solidFill>
                  <a:srgbClr val="0070C0"/>
                </a:solidFill>
                <a:latin typeface="Avenir Next LT Pro" panose="020B0504020202020204" pitchFamily="34" charset="0"/>
              </a:rPr>
              <a:t>-</a:t>
            </a:r>
            <a:r>
              <a:rPr lang="sv-SE" sz="1800" b="1" dirty="0">
                <a:solidFill>
                  <a:srgbClr val="0070C0"/>
                </a:solidFill>
                <a:latin typeface="Avenir Next LT Pro" panose="020B0504020202020204" pitchFamily="34" charset="0"/>
              </a:rPr>
              <a:t>en stark röst för dig med förvärvad hjärns</a:t>
            </a:r>
            <a:r>
              <a:rPr lang="sv-SE" b="1" dirty="0">
                <a:solidFill>
                  <a:srgbClr val="0070C0"/>
                </a:solidFill>
                <a:latin typeface="Avenir Next LT Pro" panose="020B0504020202020204" pitchFamily="34" charset="0"/>
              </a:rPr>
              <a:t>kada</a:t>
            </a:r>
            <a:endParaRPr lang="sv-SE" sz="1800" b="1" dirty="0">
              <a:solidFill>
                <a:srgbClr val="0070C0"/>
              </a:solidFill>
              <a:latin typeface="Avenir Next LT Pro" panose="020B0504020202020204" pitchFamily="34" charset="0"/>
            </a:endParaRPr>
          </a:p>
        </p:txBody>
      </p:sp>
    </p:spTree>
    <p:extLst>
      <p:ext uri="{BB962C8B-B14F-4D97-AF65-F5344CB8AC3E}">
        <p14:creationId xmlns:p14="http://schemas.microsoft.com/office/powerpoint/2010/main" val="235422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15713D-B175-1335-2F79-EFA69423AE6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E517C19-0B28-6887-D473-4B8ADD3C5B0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D5E47C1-3CBB-E966-937A-43C9EFB1AB5D}"/>
              </a:ext>
            </a:extLst>
          </p:cNvPr>
          <p:cNvSpPr>
            <a:spLocks noGrp="1"/>
          </p:cNvSpPr>
          <p:nvPr>
            <p:ph type="dt" sz="half" idx="10"/>
          </p:nvPr>
        </p:nvSpPr>
        <p:spPr/>
        <p:txBody>
          <a:bodyPr/>
          <a:lstStyle/>
          <a:p>
            <a:fld id="{3C35E5FB-F86B-4947-B2E5-500E4863B55C}" type="datetimeFigureOut">
              <a:rPr lang="sv-SE" smtClean="0"/>
              <a:t>2025-09-28</a:t>
            </a:fld>
            <a:endParaRPr lang="sv-SE"/>
          </a:p>
        </p:txBody>
      </p:sp>
      <p:sp>
        <p:nvSpPr>
          <p:cNvPr id="5" name="Platshållare för sidfot 4">
            <a:extLst>
              <a:ext uri="{FF2B5EF4-FFF2-40B4-BE49-F238E27FC236}">
                <a16:creationId xmlns:a16="http://schemas.microsoft.com/office/drawing/2014/main" id="{4A3EFDC8-124A-86DF-BD07-35A2F9967F8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C5E1EE-9EA8-23BE-B7AD-8E1BF5F1A5F9}"/>
              </a:ext>
            </a:extLst>
          </p:cNvPr>
          <p:cNvSpPr>
            <a:spLocks noGrp="1"/>
          </p:cNvSpPr>
          <p:nvPr>
            <p:ph type="sldNum" sz="quarter" idx="12"/>
          </p:nvPr>
        </p:nvSpPr>
        <p:spPr/>
        <p:txBody>
          <a:bodyPr/>
          <a:lstStyle/>
          <a:p>
            <a:fld id="{B0FEF6DB-5D26-4D77-8C97-7F6722C5A66B}" type="slidenum">
              <a:rPr lang="sv-SE" smtClean="0"/>
              <a:t>‹#›</a:t>
            </a:fld>
            <a:endParaRPr lang="sv-SE"/>
          </a:p>
        </p:txBody>
      </p:sp>
    </p:spTree>
    <p:extLst>
      <p:ext uri="{BB962C8B-B14F-4D97-AF65-F5344CB8AC3E}">
        <p14:creationId xmlns:p14="http://schemas.microsoft.com/office/powerpoint/2010/main" val="385554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4DB9BA-6353-4759-8F3D-2D188CE9B65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1F9956E-1348-D6B6-6951-042ECDF921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42CBEF1-40BE-EB93-0FAC-5F926CE7AA6E}"/>
              </a:ext>
            </a:extLst>
          </p:cNvPr>
          <p:cNvSpPr>
            <a:spLocks noGrp="1"/>
          </p:cNvSpPr>
          <p:nvPr>
            <p:ph type="dt" sz="half" idx="10"/>
          </p:nvPr>
        </p:nvSpPr>
        <p:spPr/>
        <p:txBody>
          <a:bodyPr/>
          <a:lstStyle/>
          <a:p>
            <a:fld id="{3C35E5FB-F86B-4947-B2E5-500E4863B55C}" type="datetimeFigureOut">
              <a:rPr lang="sv-SE" smtClean="0"/>
              <a:t>2025-09-28</a:t>
            </a:fld>
            <a:endParaRPr lang="sv-SE"/>
          </a:p>
        </p:txBody>
      </p:sp>
      <p:sp>
        <p:nvSpPr>
          <p:cNvPr id="5" name="Platshållare för sidfot 4">
            <a:extLst>
              <a:ext uri="{FF2B5EF4-FFF2-40B4-BE49-F238E27FC236}">
                <a16:creationId xmlns:a16="http://schemas.microsoft.com/office/drawing/2014/main" id="{A000A712-2287-5F53-A1D8-3A912832A1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A5ACA1-D1F8-AD3F-60FB-25E03860C7A7}"/>
              </a:ext>
            </a:extLst>
          </p:cNvPr>
          <p:cNvSpPr>
            <a:spLocks noGrp="1"/>
          </p:cNvSpPr>
          <p:nvPr>
            <p:ph type="sldNum" sz="quarter" idx="12"/>
          </p:nvPr>
        </p:nvSpPr>
        <p:spPr/>
        <p:txBody>
          <a:bodyPr/>
          <a:lstStyle/>
          <a:p>
            <a:fld id="{B0FEF6DB-5D26-4D77-8C97-7F6722C5A66B}" type="slidenum">
              <a:rPr lang="sv-SE" smtClean="0"/>
              <a:t>‹#›</a:t>
            </a:fld>
            <a:endParaRPr lang="sv-SE"/>
          </a:p>
        </p:txBody>
      </p:sp>
    </p:spTree>
    <p:extLst>
      <p:ext uri="{BB962C8B-B14F-4D97-AF65-F5344CB8AC3E}">
        <p14:creationId xmlns:p14="http://schemas.microsoft.com/office/powerpoint/2010/main" val="405161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5FAF53-4683-A1DB-CB9B-30D3B0C5E0F2}"/>
              </a:ext>
            </a:extLst>
          </p:cNvPr>
          <p:cNvSpPr>
            <a:spLocks noGrp="1"/>
          </p:cNvSpPr>
          <p:nvPr>
            <p:ph type="title"/>
          </p:nvPr>
        </p:nvSpPr>
        <p:spPr>
          <a:xfrm>
            <a:off x="838200" y="365125"/>
            <a:ext cx="5181600" cy="1325563"/>
          </a:xfrm>
        </p:spPr>
        <p:txBody>
          <a:bodyPr>
            <a:normAutofit/>
          </a:bodyPr>
          <a:lstStyle>
            <a:lvl1pPr>
              <a:defRPr kumimoji="0" lang="sv-SE" sz="2400" b="1" i="0" u="none" strike="noStrike" kern="1200" cap="none" spc="0" normalizeH="0" baseline="0" dirty="0">
                <a:ln>
                  <a:noFill/>
                </a:ln>
                <a:solidFill>
                  <a:srgbClr val="0070C0"/>
                </a:solidFill>
                <a:effectLst/>
                <a:uLnTx/>
                <a:uFillTx/>
                <a:latin typeface="Avenir Next LT Pro"/>
                <a:ea typeface="Calibri"/>
                <a:cs typeface="Calibri"/>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484D0F7-B5C9-EB7E-D598-4B4E7897C524}"/>
              </a:ext>
            </a:extLst>
          </p:cNvPr>
          <p:cNvSpPr>
            <a:spLocks noGrp="1"/>
          </p:cNvSpPr>
          <p:nvPr>
            <p:ph sz="half" idx="1"/>
          </p:nvPr>
        </p:nvSpPr>
        <p:spPr>
          <a:xfrm>
            <a:off x="838200" y="2215165"/>
            <a:ext cx="5181600" cy="3961797"/>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3747A51F-92B1-3A99-B5D9-78584C72C133}"/>
              </a:ext>
            </a:extLst>
          </p:cNvPr>
          <p:cNvSpPr>
            <a:spLocks noGrp="1"/>
          </p:cNvSpPr>
          <p:nvPr>
            <p:ph type="sldNum" sz="quarter" idx="12"/>
          </p:nvPr>
        </p:nvSpPr>
        <p:spPr/>
        <p:txBody>
          <a:bodyPr/>
          <a:lstStyle/>
          <a:p>
            <a:fld id="{B0FEF6DB-5D26-4D77-8C97-7F6722C5A66B}" type="slidenum">
              <a:rPr lang="sv-SE" smtClean="0"/>
              <a:t>‹#›</a:t>
            </a:fld>
            <a:endParaRPr lang="sv-SE"/>
          </a:p>
        </p:txBody>
      </p:sp>
      <p:sp>
        <p:nvSpPr>
          <p:cNvPr id="10" name="TextBox 4">
            <a:extLst>
              <a:ext uri="{FF2B5EF4-FFF2-40B4-BE49-F238E27FC236}">
                <a16:creationId xmlns:a16="http://schemas.microsoft.com/office/drawing/2014/main" id="{A77A3F15-1F79-B5D9-534E-8D655334614A}"/>
              </a:ext>
            </a:extLst>
          </p:cNvPr>
          <p:cNvSpPr txBox="1"/>
          <p:nvPr/>
        </p:nvSpPr>
        <p:spPr>
          <a:xfrm>
            <a:off x="7143955" y="-2781837"/>
            <a:ext cx="6121283" cy="7388076"/>
          </a:xfrm>
          <a:prstGeom prst="rect">
            <a:avLst/>
          </a:prstGeom>
        </p:spPr>
        <p:txBody>
          <a:bodyPr lIns="33867" tIns="33867" rIns="33867" bIns="33867" rtlCol="0" anchor="ctr"/>
          <a:lstStyle/>
          <a:p>
            <a:pPr algn="ctr" defTabSz="609630">
              <a:lnSpc>
                <a:spcPts val="1493"/>
              </a:lnSpc>
            </a:pPr>
            <a:endParaRPr sz="1200">
              <a:solidFill>
                <a:prstClr val="black"/>
              </a:solidFill>
              <a:latin typeface="Calibri"/>
            </a:endParaRPr>
          </a:p>
        </p:txBody>
      </p:sp>
      <p:grpSp>
        <p:nvGrpSpPr>
          <p:cNvPr id="14" name="Group 2">
            <a:extLst>
              <a:ext uri="{FF2B5EF4-FFF2-40B4-BE49-F238E27FC236}">
                <a16:creationId xmlns:a16="http://schemas.microsoft.com/office/drawing/2014/main" id="{E494FDB0-4A8F-DE87-10C5-5F620C76F0EC}"/>
              </a:ext>
            </a:extLst>
          </p:cNvPr>
          <p:cNvGrpSpPr/>
          <p:nvPr userDrawn="1"/>
        </p:nvGrpSpPr>
        <p:grpSpPr>
          <a:xfrm>
            <a:off x="7186411" y="-2557702"/>
            <a:ext cx="5824836" cy="9415702"/>
            <a:chOff x="-291648" y="-47625"/>
            <a:chExt cx="2128796" cy="3719783"/>
          </a:xfrm>
        </p:grpSpPr>
        <p:sp>
          <p:nvSpPr>
            <p:cNvPr id="15" name="Freeform 3">
              <a:extLst>
                <a:ext uri="{FF2B5EF4-FFF2-40B4-BE49-F238E27FC236}">
                  <a16:creationId xmlns:a16="http://schemas.microsoft.com/office/drawing/2014/main" id="{8DF2BF4B-3E37-7374-F83F-37BE76AA8EB7}"/>
                </a:ext>
              </a:extLst>
            </p:cNvPr>
            <p:cNvSpPr/>
            <p:nvPr/>
          </p:nvSpPr>
          <p:spPr>
            <a:xfrm>
              <a:off x="-291648" y="962825"/>
              <a:ext cx="1837148" cy="2709333"/>
            </a:xfrm>
            <a:custGeom>
              <a:avLst/>
              <a:gdLst/>
              <a:ahLst/>
              <a:cxnLst/>
              <a:rect l="l" t="t" r="r" b="b"/>
              <a:pathLst>
                <a:path w="1837148" h="2709333">
                  <a:moveTo>
                    <a:pt x="0" y="0"/>
                  </a:moveTo>
                  <a:lnTo>
                    <a:pt x="1837148" y="0"/>
                  </a:lnTo>
                  <a:lnTo>
                    <a:pt x="1837148" y="2709333"/>
                  </a:lnTo>
                  <a:lnTo>
                    <a:pt x="0" y="2709333"/>
                  </a:lnTo>
                  <a:close/>
                </a:path>
              </a:pathLst>
            </a:custGeom>
            <a:solidFill>
              <a:srgbClr val="0062AE"/>
            </a:solidFill>
          </p:spPr>
          <p:txBody>
            <a:bodyPr/>
            <a:lstStyle/>
            <a:p>
              <a:endParaRPr lang="sv-SE"/>
            </a:p>
          </p:txBody>
        </p:sp>
        <p:sp>
          <p:nvSpPr>
            <p:cNvPr id="16" name="TextBox 4">
              <a:extLst>
                <a:ext uri="{FF2B5EF4-FFF2-40B4-BE49-F238E27FC236}">
                  <a16:creationId xmlns:a16="http://schemas.microsoft.com/office/drawing/2014/main" id="{F499BB6C-540C-6CBF-9D9D-565BF4F811B4}"/>
                </a:ext>
              </a:extLst>
            </p:cNvPr>
            <p:cNvSpPr txBox="1"/>
            <p:nvPr/>
          </p:nvSpPr>
          <p:spPr>
            <a:xfrm>
              <a:off x="0" y="-47625"/>
              <a:ext cx="1837148" cy="2756958"/>
            </a:xfrm>
            <a:prstGeom prst="rect">
              <a:avLst/>
            </a:prstGeom>
          </p:spPr>
          <p:txBody>
            <a:bodyPr lIns="33867" tIns="33867" rIns="33867" bIns="33867" rtlCol="0" anchor="ctr"/>
            <a:lstStyle/>
            <a:p>
              <a:pPr algn="ctr" defTabSz="609630">
                <a:lnSpc>
                  <a:spcPts val="1493"/>
                </a:lnSpc>
              </a:pPr>
              <a:endParaRPr sz="1200">
                <a:solidFill>
                  <a:prstClr val="black"/>
                </a:solidFill>
                <a:latin typeface="Calibri"/>
              </a:endParaRPr>
            </a:p>
          </p:txBody>
        </p:sp>
      </p:grpSp>
      <p:sp>
        <p:nvSpPr>
          <p:cNvPr id="4" name="Platshållare för innehåll 3">
            <a:extLst>
              <a:ext uri="{FF2B5EF4-FFF2-40B4-BE49-F238E27FC236}">
                <a16:creationId xmlns:a16="http://schemas.microsoft.com/office/drawing/2014/main" id="{C376E1F7-BF2F-896A-5C81-632CE0D65869}"/>
              </a:ext>
            </a:extLst>
          </p:cNvPr>
          <p:cNvSpPr>
            <a:spLocks noGrp="1"/>
          </p:cNvSpPr>
          <p:nvPr>
            <p:ph sz="half" idx="2"/>
          </p:nvPr>
        </p:nvSpPr>
        <p:spPr>
          <a:xfrm>
            <a:off x="7453110" y="2215165"/>
            <a:ext cx="4343401" cy="3911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87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C59B26-FA8A-B79B-74BF-54739C3941C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F7A96B6-B8B0-4101-153D-E8CAB6151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94DE1C9-16AE-32CF-F6A5-00B02778810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4D4354C-59A2-36B9-82DA-B0234BE71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4D6E71F-8423-ADE5-BE5C-FFF173F55B1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21C297A-D1ED-C591-10E0-4C7CF7C0A5A1}"/>
              </a:ext>
            </a:extLst>
          </p:cNvPr>
          <p:cNvSpPr>
            <a:spLocks noGrp="1"/>
          </p:cNvSpPr>
          <p:nvPr>
            <p:ph type="dt" sz="half" idx="10"/>
          </p:nvPr>
        </p:nvSpPr>
        <p:spPr/>
        <p:txBody>
          <a:bodyPr/>
          <a:lstStyle/>
          <a:p>
            <a:fld id="{3C35E5FB-F86B-4947-B2E5-500E4863B55C}" type="datetimeFigureOut">
              <a:rPr lang="sv-SE" smtClean="0"/>
              <a:t>2025-09-28</a:t>
            </a:fld>
            <a:endParaRPr lang="sv-SE"/>
          </a:p>
        </p:txBody>
      </p:sp>
      <p:sp>
        <p:nvSpPr>
          <p:cNvPr id="8" name="Platshållare för sidfot 7">
            <a:extLst>
              <a:ext uri="{FF2B5EF4-FFF2-40B4-BE49-F238E27FC236}">
                <a16:creationId xmlns:a16="http://schemas.microsoft.com/office/drawing/2014/main" id="{D1BAF6D4-5B27-F2C8-7A82-82E44784044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BF49AA9-C2E5-6FB2-8BF0-395027F50919}"/>
              </a:ext>
            </a:extLst>
          </p:cNvPr>
          <p:cNvSpPr>
            <a:spLocks noGrp="1"/>
          </p:cNvSpPr>
          <p:nvPr>
            <p:ph type="sldNum" sz="quarter" idx="12"/>
          </p:nvPr>
        </p:nvSpPr>
        <p:spPr/>
        <p:txBody>
          <a:bodyPr/>
          <a:lstStyle/>
          <a:p>
            <a:fld id="{B0FEF6DB-5D26-4D77-8C97-7F6722C5A66B}" type="slidenum">
              <a:rPr lang="sv-SE" smtClean="0"/>
              <a:t>‹#›</a:t>
            </a:fld>
            <a:endParaRPr lang="sv-SE"/>
          </a:p>
        </p:txBody>
      </p:sp>
    </p:spTree>
    <p:extLst>
      <p:ext uri="{BB962C8B-B14F-4D97-AF65-F5344CB8AC3E}">
        <p14:creationId xmlns:p14="http://schemas.microsoft.com/office/powerpoint/2010/main" val="183163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AEBFA-9B36-E3AC-3C32-2C51E82E8F2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1665C8F-A194-93A3-0437-9AB794C391F0}"/>
              </a:ext>
            </a:extLst>
          </p:cNvPr>
          <p:cNvSpPr>
            <a:spLocks noGrp="1"/>
          </p:cNvSpPr>
          <p:nvPr>
            <p:ph type="dt" sz="half" idx="10"/>
          </p:nvPr>
        </p:nvSpPr>
        <p:spPr/>
        <p:txBody>
          <a:bodyPr/>
          <a:lstStyle/>
          <a:p>
            <a:fld id="{3C35E5FB-F86B-4947-B2E5-500E4863B55C}" type="datetimeFigureOut">
              <a:rPr lang="sv-SE" smtClean="0"/>
              <a:t>2025-09-28</a:t>
            </a:fld>
            <a:endParaRPr lang="sv-SE"/>
          </a:p>
        </p:txBody>
      </p:sp>
      <p:sp>
        <p:nvSpPr>
          <p:cNvPr id="4" name="Platshållare för sidfot 3">
            <a:extLst>
              <a:ext uri="{FF2B5EF4-FFF2-40B4-BE49-F238E27FC236}">
                <a16:creationId xmlns:a16="http://schemas.microsoft.com/office/drawing/2014/main" id="{942F2591-E573-5E88-5406-220674F30BF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3E282EA-0456-4552-D9BF-17A3FAD13309}"/>
              </a:ext>
            </a:extLst>
          </p:cNvPr>
          <p:cNvSpPr>
            <a:spLocks noGrp="1"/>
          </p:cNvSpPr>
          <p:nvPr>
            <p:ph type="sldNum" sz="quarter" idx="12"/>
          </p:nvPr>
        </p:nvSpPr>
        <p:spPr/>
        <p:txBody>
          <a:bodyPr/>
          <a:lstStyle/>
          <a:p>
            <a:fld id="{B0FEF6DB-5D26-4D77-8C97-7F6722C5A66B}" type="slidenum">
              <a:rPr lang="sv-SE" smtClean="0"/>
              <a:t>‹#›</a:t>
            </a:fld>
            <a:endParaRPr lang="sv-SE"/>
          </a:p>
        </p:txBody>
      </p:sp>
    </p:spTree>
    <p:extLst>
      <p:ext uri="{BB962C8B-B14F-4D97-AF65-F5344CB8AC3E}">
        <p14:creationId xmlns:p14="http://schemas.microsoft.com/office/powerpoint/2010/main" val="299897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B087A26-CEB6-2654-4437-6C05B0A2F94A}"/>
              </a:ext>
            </a:extLst>
          </p:cNvPr>
          <p:cNvSpPr>
            <a:spLocks noGrp="1"/>
          </p:cNvSpPr>
          <p:nvPr>
            <p:ph type="dt" sz="half" idx="10"/>
          </p:nvPr>
        </p:nvSpPr>
        <p:spPr/>
        <p:txBody>
          <a:bodyPr/>
          <a:lstStyle/>
          <a:p>
            <a:fld id="{3C35E5FB-F86B-4947-B2E5-500E4863B55C}" type="datetimeFigureOut">
              <a:rPr lang="sv-SE" smtClean="0"/>
              <a:t>2025-09-28</a:t>
            </a:fld>
            <a:endParaRPr lang="sv-SE"/>
          </a:p>
        </p:txBody>
      </p:sp>
      <p:sp>
        <p:nvSpPr>
          <p:cNvPr id="3" name="Platshållare för sidfot 2">
            <a:extLst>
              <a:ext uri="{FF2B5EF4-FFF2-40B4-BE49-F238E27FC236}">
                <a16:creationId xmlns:a16="http://schemas.microsoft.com/office/drawing/2014/main" id="{B3B09CF8-39F0-AFE4-FD22-AE54859E892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9A18231-E64B-AA9C-6371-050DCF17CBD9}"/>
              </a:ext>
            </a:extLst>
          </p:cNvPr>
          <p:cNvSpPr>
            <a:spLocks noGrp="1"/>
          </p:cNvSpPr>
          <p:nvPr>
            <p:ph type="sldNum" sz="quarter" idx="12"/>
          </p:nvPr>
        </p:nvSpPr>
        <p:spPr/>
        <p:txBody>
          <a:bodyPr/>
          <a:lstStyle/>
          <a:p>
            <a:fld id="{B0FEF6DB-5D26-4D77-8C97-7F6722C5A66B}" type="slidenum">
              <a:rPr lang="sv-SE" smtClean="0"/>
              <a:t>‹#›</a:t>
            </a:fld>
            <a:endParaRPr lang="sv-SE"/>
          </a:p>
        </p:txBody>
      </p:sp>
    </p:spTree>
    <p:extLst>
      <p:ext uri="{BB962C8B-B14F-4D97-AF65-F5344CB8AC3E}">
        <p14:creationId xmlns:p14="http://schemas.microsoft.com/office/powerpoint/2010/main" val="64868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1539F8-730E-7724-FA47-CAE316DFA12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397088B-2697-C9E4-0A9B-BC6F99DB9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EEC7323-F3DA-6F4F-C2FD-19848BEE1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F546256-A77D-1094-7A54-E900249AE26C}"/>
              </a:ext>
            </a:extLst>
          </p:cNvPr>
          <p:cNvSpPr>
            <a:spLocks noGrp="1"/>
          </p:cNvSpPr>
          <p:nvPr>
            <p:ph type="dt" sz="half" idx="10"/>
          </p:nvPr>
        </p:nvSpPr>
        <p:spPr/>
        <p:txBody>
          <a:bodyPr/>
          <a:lstStyle/>
          <a:p>
            <a:fld id="{3C35E5FB-F86B-4947-B2E5-500E4863B55C}" type="datetimeFigureOut">
              <a:rPr lang="sv-SE" smtClean="0"/>
              <a:t>2025-09-28</a:t>
            </a:fld>
            <a:endParaRPr lang="sv-SE"/>
          </a:p>
        </p:txBody>
      </p:sp>
      <p:sp>
        <p:nvSpPr>
          <p:cNvPr id="6" name="Platshållare för sidfot 5">
            <a:extLst>
              <a:ext uri="{FF2B5EF4-FFF2-40B4-BE49-F238E27FC236}">
                <a16:creationId xmlns:a16="http://schemas.microsoft.com/office/drawing/2014/main" id="{10765CF4-575B-77B7-70E0-CE9F6B69E95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D95B5D2-D0A1-0E9B-A601-F809BF55A015}"/>
              </a:ext>
            </a:extLst>
          </p:cNvPr>
          <p:cNvSpPr>
            <a:spLocks noGrp="1"/>
          </p:cNvSpPr>
          <p:nvPr>
            <p:ph type="sldNum" sz="quarter" idx="12"/>
          </p:nvPr>
        </p:nvSpPr>
        <p:spPr/>
        <p:txBody>
          <a:bodyPr/>
          <a:lstStyle/>
          <a:p>
            <a:fld id="{B0FEF6DB-5D26-4D77-8C97-7F6722C5A66B}" type="slidenum">
              <a:rPr lang="sv-SE" smtClean="0"/>
              <a:t>‹#›</a:t>
            </a:fld>
            <a:endParaRPr lang="sv-SE"/>
          </a:p>
        </p:txBody>
      </p:sp>
    </p:spTree>
    <p:extLst>
      <p:ext uri="{BB962C8B-B14F-4D97-AF65-F5344CB8AC3E}">
        <p14:creationId xmlns:p14="http://schemas.microsoft.com/office/powerpoint/2010/main" val="296064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BD6DD24-77FC-E028-888C-E7C47C73139F}"/>
              </a:ext>
            </a:extLst>
          </p:cNvPr>
          <p:cNvSpPr>
            <a:spLocks noGrp="1"/>
          </p:cNvSpPr>
          <p:nvPr>
            <p:ph type="title"/>
          </p:nvPr>
        </p:nvSpPr>
        <p:spPr>
          <a:xfrm>
            <a:off x="838200" y="320675"/>
            <a:ext cx="95885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D7B1080-0048-5234-337E-5DCDBC4D8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F2111FD6-CD1B-6B7C-EF36-962CD52106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35E5FB-F86B-4947-B2E5-500E4863B55C}" type="datetimeFigureOut">
              <a:rPr lang="sv-SE" smtClean="0"/>
              <a:t>2025-09-28</a:t>
            </a:fld>
            <a:endParaRPr lang="sv-SE"/>
          </a:p>
        </p:txBody>
      </p:sp>
      <p:sp>
        <p:nvSpPr>
          <p:cNvPr id="5" name="Platshållare för sidfot 4">
            <a:extLst>
              <a:ext uri="{FF2B5EF4-FFF2-40B4-BE49-F238E27FC236}">
                <a16:creationId xmlns:a16="http://schemas.microsoft.com/office/drawing/2014/main" id="{924835E6-B80D-3633-9FBC-1C8C0164AB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E830C66A-FC5A-E3BF-6239-1C17F91BF5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FEF6DB-5D26-4D77-8C97-7F6722C5A66B}" type="slidenum">
              <a:rPr lang="sv-SE" smtClean="0"/>
              <a:t>‹#›</a:t>
            </a:fld>
            <a:endParaRPr lang="sv-SE"/>
          </a:p>
        </p:txBody>
      </p:sp>
    </p:spTree>
    <p:extLst>
      <p:ext uri="{BB962C8B-B14F-4D97-AF65-F5344CB8AC3E}">
        <p14:creationId xmlns:p14="http://schemas.microsoft.com/office/powerpoint/2010/main" val="164477876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lang="sv-SE" sz="6000" b="1" kern="1200" dirty="0">
          <a:solidFill>
            <a:srgbClr val="0070C0"/>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v/tr%C3%B6ja-jumper-pullover-kl%C3%A4der-mode-150533/"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svgsilh.com/de/image/1262311.html" TargetMode="Externa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svgsilh.com/de/image/1262311.html" TargetMode="Externa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publicdomainpictures.net/se/view-image.php?image=15404&amp;picture=arg-kvinn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publicdomainpictures.net/se/view-image.php?image=15404&amp;picture=arg-kvinn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life-time.se/vardkvalitet/hog-medicinsk-kvalitet--men-lagt-fortroende/" TargetMode="External"/><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sv/lungor-orgel-anatomi-bronkerna-154282/" TargetMode="Externa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sv/lungor-orgel-anatomi-bronkerna-154282/" TargetMode="Externa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sv-se/foto/person-hander-kvinna-tval-3968083/" TargetMode="Externa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sv-se/foto/mat-kvinna-maltid-hus-4064470/" TargetMode="External"/><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pexels.com/sv-se/foto/mat-kvinna-maltid-hus-4064470/" TargetMode="External"/><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pexels.com/sv-se/foto/mat-kvinna-maltid-hus-4064470/" TargetMode="External"/><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FA3E0-6DCA-D544-1090-8893785C2903}"/>
              </a:ext>
            </a:extLst>
          </p:cNvPr>
          <p:cNvSpPr>
            <a:spLocks noGrp="1"/>
          </p:cNvSpPr>
          <p:nvPr>
            <p:ph type="ctrTitle" idx="4294967295"/>
          </p:nvPr>
        </p:nvSpPr>
        <p:spPr>
          <a:xfrm>
            <a:off x="978794" y="1122363"/>
            <a:ext cx="5885645" cy="2387600"/>
          </a:xfrm>
        </p:spPr>
        <p:txBody>
          <a:bodyPr/>
          <a:lstStyle/>
          <a:p>
            <a:r>
              <a:rPr lang="sv-SE" dirty="0"/>
              <a:t> </a:t>
            </a:r>
          </a:p>
        </p:txBody>
      </p:sp>
      <p:sp>
        <p:nvSpPr>
          <p:cNvPr id="3" name="Underrubrik 2">
            <a:extLst>
              <a:ext uri="{FF2B5EF4-FFF2-40B4-BE49-F238E27FC236}">
                <a16:creationId xmlns:a16="http://schemas.microsoft.com/office/drawing/2014/main" id="{F2AA6183-7582-0EF9-6157-18F237CF7FA4}"/>
              </a:ext>
            </a:extLst>
          </p:cNvPr>
          <p:cNvSpPr>
            <a:spLocks noGrp="1"/>
          </p:cNvSpPr>
          <p:nvPr>
            <p:ph type="subTitle" idx="4294967295"/>
          </p:nvPr>
        </p:nvSpPr>
        <p:spPr>
          <a:xfrm>
            <a:off x="978794" y="3592968"/>
            <a:ext cx="5885645" cy="1655762"/>
          </a:xfrm>
        </p:spPr>
        <p:txBody>
          <a:bodyPr/>
          <a:lstStyle/>
          <a:p>
            <a:pPr marL="0" indent="0">
              <a:buNone/>
            </a:pPr>
            <a:r>
              <a:rPr lang="sv-SE" dirty="0" err="1"/>
              <a:t>Lunchwebinarium</a:t>
            </a:r>
            <a:r>
              <a:rPr lang="sv-SE" dirty="0"/>
              <a:t> NKFH 250930</a:t>
            </a:r>
          </a:p>
          <a:p>
            <a:pPr marL="0" indent="0">
              <a:buNone/>
            </a:pPr>
            <a:r>
              <a:rPr lang="sv-SE" dirty="0"/>
              <a:t>Personlig assistans</a:t>
            </a:r>
          </a:p>
        </p:txBody>
      </p:sp>
    </p:spTree>
    <p:extLst>
      <p:ext uri="{BB962C8B-B14F-4D97-AF65-F5344CB8AC3E}">
        <p14:creationId xmlns:p14="http://schemas.microsoft.com/office/powerpoint/2010/main" val="338052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B96E1-52B8-C8AA-2621-299EF226791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A7A9DF2-E3CC-2DD1-B0C0-E9FBA60D451A}"/>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C243950A-367A-8B97-0A06-6C8F20071EDF}"/>
              </a:ext>
            </a:extLst>
          </p:cNvPr>
          <p:cNvSpPr>
            <a:spLocks noGrp="1"/>
          </p:cNvSpPr>
          <p:nvPr>
            <p:ph sz="half" idx="1"/>
          </p:nvPr>
        </p:nvSpPr>
        <p:spPr/>
        <p:txBody>
          <a:bodyPr>
            <a:normAutofit lnSpcReduction="10000"/>
          </a:bodyPr>
          <a:lstStyle/>
          <a:p>
            <a:r>
              <a:rPr lang="sv-SE" dirty="0"/>
              <a:t>Innefattar att ta av och på sig kläder, oavsett när, var och varför det sker.</a:t>
            </a:r>
          </a:p>
          <a:p>
            <a:r>
              <a:rPr lang="sv-SE" dirty="0"/>
              <a:t>Även hjälp att ta av och på vissa proteser och ortopediska skydd ingår</a:t>
            </a:r>
          </a:p>
          <a:p>
            <a:r>
              <a:rPr lang="sv-SE" dirty="0"/>
              <a:t>Normalt: endast innekläder</a:t>
            </a:r>
          </a:p>
          <a:p>
            <a:r>
              <a:rPr lang="sv-SE" dirty="0"/>
              <a:t>Vid dokumenterad smärta eller benskörhet kan även ytterkläder räknas</a:t>
            </a:r>
          </a:p>
        </p:txBody>
      </p:sp>
      <p:sp>
        <p:nvSpPr>
          <p:cNvPr id="7" name="Rektangel 6">
            <a:extLst>
              <a:ext uri="{FF2B5EF4-FFF2-40B4-BE49-F238E27FC236}">
                <a16:creationId xmlns:a16="http://schemas.microsoft.com/office/drawing/2014/main" id="{7B90286C-6013-26E6-62C2-EF3D2628A243}"/>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Av- och påklädning</a:t>
            </a:r>
          </a:p>
        </p:txBody>
      </p:sp>
      <p:pic>
        <p:nvPicPr>
          <p:cNvPr id="9" name="Platshållare för innehåll 8" descr="En bild som visar motorhuv&#10;&#10;AI-genererat innehåll kan vara felaktigt.">
            <a:extLst>
              <a:ext uri="{FF2B5EF4-FFF2-40B4-BE49-F238E27FC236}">
                <a16:creationId xmlns:a16="http://schemas.microsoft.com/office/drawing/2014/main" id="{F43DFBC3-1134-49BF-8C91-F512CB5695FD}"/>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83293" y="2214563"/>
            <a:ext cx="3083440" cy="3911600"/>
          </a:xfrm>
        </p:spPr>
      </p:pic>
    </p:spTree>
    <p:extLst>
      <p:ext uri="{BB962C8B-B14F-4D97-AF65-F5344CB8AC3E}">
        <p14:creationId xmlns:p14="http://schemas.microsoft.com/office/powerpoint/2010/main" val="239456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5B55-D82B-0DCD-1773-119688F6BB3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378049B-890B-6AED-EE10-5E0D13672D83}"/>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8F75CFF4-B60A-4917-0D0F-C03322C01DF7}"/>
              </a:ext>
            </a:extLst>
          </p:cNvPr>
          <p:cNvSpPr>
            <a:spLocks noGrp="1"/>
          </p:cNvSpPr>
          <p:nvPr>
            <p:ph sz="half" idx="1"/>
          </p:nvPr>
        </p:nvSpPr>
        <p:spPr/>
        <p:txBody>
          <a:bodyPr>
            <a:normAutofit/>
          </a:bodyPr>
          <a:lstStyle/>
          <a:p>
            <a:pPr marL="0" indent="0">
              <a:buNone/>
            </a:pPr>
            <a:r>
              <a:rPr lang="sv-SE" dirty="0"/>
              <a:t>Kräver att personen behöver ha ytterligare en person, det vill säga den personliga assistenten, närvarande för att en kommunikation över huvud taget ska vara möjlig.</a:t>
            </a:r>
          </a:p>
        </p:txBody>
      </p:sp>
      <p:sp>
        <p:nvSpPr>
          <p:cNvPr id="7" name="Rektangel 6">
            <a:extLst>
              <a:ext uri="{FF2B5EF4-FFF2-40B4-BE49-F238E27FC236}">
                <a16:creationId xmlns:a16="http://schemas.microsoft.com/office/drawing/2014/main" id="{CA917497-FDFF-5029-9FAC-42FDB82002E8}"/>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Kommunikation</a:t>
            </a:r>
          </a:p>
        </p:txBody>
      </p:sp>
      <p:pic>
        <p:nvPicPr>
          <p:cNvPr id="8" name="Platshållare för innehåll 7">
            <a:extLst>
              <a:ext uri="{FF2B5EF4-FFF2-40B4-BE49-F238E27FC236}">
                <a16:creationId xmlns:a16="http://schemas.microsoft.com/office/drawing/2014/main" id="{129E9451-850E-3318-C9C4-CA570F789D85}"/>
              </a:ext>
            </a:extLst>
          </p:cNvPr>
          <p:cNvPicPr>
            <a:picLocks noGrp="1" noChangeAspect="1"/>
          </p:cNvPicPr>
          <p:nvPr>
            <p:ph sz="half" idx="2"/>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453313" y="2236570"/>
            <a:ext cx="4343400" cy="3867585"/>
          </a:xfrm>
        </p:spPr>
      </p:pic>
    </p:spTree>
    <p:extLst>
      <p:ext uri="{BB962C8B-B14F-4D97-AF65-F5344CB8AC3E}">
        <p14:creationId xmlns:p14="http://schemas.microsoft.com/office/powerpoint/2010/main" val="393124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612DC-628F-E55B-6288-0CBEF023A97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04E9A0C-0EF8-2E9C-F161-451F308D81E7}"/>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7B156BFF-2DF2-6974-0C67-89A169491990}"/>
              </a:ext>
            </a:extLst>
          </p:cNvPr>
          <p:cNvSpPr>
            <a:spLocks noGrp="1"/>
          </p:cNvSpPr>
          <p:nvPr>
            <p:ph sz="half" idx="1"/>
          </p:nvPr>
        </p:nvSpPr>
        <p:spPr/>
        <p:txBody>
          <a:bodyPr>
            <a:normAutofit fontScale="92500" lnSpcReduction="10000"/>
          </a:bodyPr>
          <a:lstStyle/>
          <a:p>
            <a:pPr marL="0" indent="0">
              <a:buNone/>
            </a:pPr>
            <a:r>
              <a:rPr lang="sv-SE" dirty="0"/>
              <a:t>Tre förutsättningar: </a:t>
            </a:r>
          </a:p>
          <a:p>
            <a:pPr marL="0" indent="0">
              <a:buNone/>
            </a:pPr>
            <a:r>
              <a:rPr lang="sv-SE" dirty="0"/>
              <a:t>En annan person (den personliga assistenten) ska behöva ha:</a:t>
            </a:r>
          </a:p>
          <a:p>
            <a:r>
              <a:rPr lang="sv-SE" dirty="0"/>
              <a:t>kunskap om kommunikationsformen</a:t>
            </a:r>
          </a:p>
          <a:p>
            <a:r>
              <a:rPr lang="sv-SE" dirty="0"/>
              <a:t>kunskap om funktionsnedsättningen</a:t>
            </a:r>
          </a:p>
          <a:p>
            <a:r>
              <a:rPr lang="sv-SE" dirty="0"/>
              <a:t>särskild kunskap om personen med funktionsnedsättningen</a:t>
            </a:r>
          </a:p>
        </p:txBody>
      </p:sp>
      <p:sp>
        <p:nvSpPr>
          <p:cNvPr id="7" name="Rektangel 6">
            <a:extLst>
              <a:ext uri="{FF2B5EF4-FFF2-40B4-BE49-F238E27FC236}">
                <a16:creationId xmlns:a16="http://schemas.microsoft.com/office/drawing/2014/main" id="{488BF665-C39E-630A-B67B-B4AE3DCFE16B}"/>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Kommunikation</a:t>
            </a:r>
          </a:p>
        </p:txBody>
      </p:sp>
      <p:pic>
        <p:nvPicPr>
          <p:cNvPr id="8" name="Platshållare för innehåll 7">
            <a:extLst>
              <a:ext uri="{FF2B5EF4-FFF2-40B4-BE49-F238E27FC236}">
                <a16:creationId xmlns:a16="http://schemas.microsoft.com/office/drawing/2014/main" id="{56194D67-30CD-9EE3-2D51-6AD9AC204B6A}"/>
              </a:ext>
            </a:extLst>
          </p:cNvPr>
          <p:cNvPicPr>
            <a:picLocks noGrp="1" noChangeAspect="1"/>
          </p:cNvPicPr>
          <p:nvPr>
            <p:ph sz="half" idx="2"/>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453313" y="2236570"/>
            <a:ext cx="4343400" cy="3867585"/>
          </a:xfrm>
        </p:spPr>
      </p:pic>
    </p:spTree>
    <p:extLst>
      <p:ext uri="{BB962C8B-B14F-4D97-AF65-F5344CB8AC3E}">
        <p14:creationId xmlns:p14="http://schemas.microsoft.com/office/powerpoint/2010/main" val="26840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AD2A1-D509-7D0F-D43C-E375F2A2E58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A466536-1DF3-317C-26FE-A3FA4054692D}"/>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58FC1448-FDC0-8D01-C048-97AF5CBD9DDB}"/>
              </a:ext>
            </a:extLst>
          </p:cNvPr>
          <p:cNvSpPr>
            <a:spLocks noGrp="1"/>
          </p:cNvSpPr>
          <p:nvPr>
            <p:ph sz="half" idx="1"/>
          </p:nvPr>
        </p:nvSpPr>
        <p:spPr/>
        <p:txBody>
          <a:bodyPr>
            <a:normAutofit fontScale="92500" lnSpcReduction="10000"/>
          </a:bodyPr>
          <a:lstStyle/>
          <a:p>
            <a:pPr marL="0" indent="0">
              <a:buNone/>
            </a:pPr>
            <a:r>
              <a:rPr lang="sv-SE" dirty="0"/>
              <a:t>Behovet av stöd ska bero på  psykisk funktionsnedsättning, </a:t>
            </a:r>
          </a:p>
          <a:p>
            <a:pPr marL="0" indent="0">
              <a:buNone/>
            </a:pPr>
            <a:r>
              <a:rPr lang="sv-SE" dirty="0"/>
              <a:t>Det ska syfta till att begränsa allvarliga konsekvenser av den enskildes riskbeteende. </a:t>
            </a:r>
          </a:p>
          <a:p>
            <a:pPr marL="0" indent="0">
              <a:buNone/>
            </a:pPr>
            <a:r>
              <a:rPr lang="sv-SE" dirty="0"/>
              <a:t>Det ska finnas en risk för att den enskilde fysiskt skadar sig själv, någon annan eller egendom om hen inte får hjälp. </a:t>
            </a:r>
          </a:p>
          <a:p>
            <a:pPr marL="0" indent="0">
              <a:buNone/>
            </a:pPr>
            <a:r>
              <a:rPr lang="sv-SE" dirty="0"/>
              <a:t>Risken ska gälla allvarliga konsekvenser. </a:t>
            </a:r>
          </a:p>
        </p:txBody>
      </p:sp>
      <p:sp>
        <p:nvSpPr>
          <p:cNvPr id="7" name="Rektangel 6">
            <a:extLst>
              <a:ext uri="{FF2B5EF4-FFF2-40B4-BE49-F238E27FC236}">
                <a16:creationId xmlns:a16="http://schemas.microsoft.com/office/drawing/2014/main" id="{6462FD57-D7E7-2E59-62DB-1A9A85358E33}"/>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Förebyggande stöd</a:t>
            </a:r>
          </a:p>
        </p:txBody>
      </p:sp>
      <p:pic>
        <p:nvPicPr>
          <p:cNvPr id="9" name="Platshållare för innehåll 8" descr="En bild som visar person, Människoansikte, klädsel, leende&#10;&#10;AI-genererat innehåll kan vara felaktigt.">
            <a:extLst>
              <a:ext uri="{FF2B5EF4-FFF2-40B4-BE49-F238E27FC236}">
                <a16:creationId xmlns:a16="http://schemas.microsoft.com/office/drawing/2014/main" id="{FFBB11A2-59B8-41FA-EBEE-0F6CA579F2EB}"/>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88176" y="2626822"/>
            <a:ext cx="4038600" cy="2698519"/>
          </a:xfrm>
        </p:spPr>
      </p:pic>
    </p:spTree>
    <p:extLst>
      <p:ext uri="{BB962C8B-B14F-4D97-AF65-F5344CB8AC3E}">
        <p14:creationId xmlns:p14="http://schemas.microsoft.com/office/powerpoint/2010/main" val="426606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50365-787A-2313-9E93-13A25AB04E0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A384377-354B-0595-444D-489BB604AC54}"/>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A4690736-6A4A-6AD0-9E2B-3FAD24C683BC}"/>
              </a:ext>
            </a:extLst>
          </p:cNvPr>
          <p:cNvSpPr>
            <a:spLocks noGrp="1"/>
          </p:cNvSpPr>
          <p:nvPr>
            <p:ph sz="half" idx="1"/>
          </p:nvPr>
        </p:nvSpPr>
        <p:spPr/>
        <p:txBody>
          <a:bodyPr>
            <a:normAutofit/>
          </a:bodyPr>
          <a:lstStyle/>
          <a:p>
            <a:pPr marL="0" indent="0">
              <a:buNone/>
            </a:pPr>
            <a:r>
              <a:rPr lang="sv-SE" dirty="0"/>
              <a:t>Behövs ej ingående kunskaper om den enskilde för att hjälpen ska ses som hjälp med ett grundläggande behov. </a:t>
            </a:r>
          </a:p>
          <a:p>
            <a:pPr marL="0" indent="0">
              <a:buNone/>
            </a:pPr>
            <a:r>
              <a:rPr lang="sv-SE" dirty="0"/>
              <a:t>Behövs ej vara av privat eller integritetskänslig karaktär</a:t>
            </a:r>
          </a:p>
        </p:txBody>
      </p:sp>
      <p:sp>
        <p:nvSpPr>
          <p:cNvPr id="7" name="Rektangel 6">
            <a:extLst>
              <a:ext uri="{FF2B5EF4-FFF2-40B4-BE49-F238E27FC236}">
                <a16:creationId xmlns:a16="http://schemas.microsoft.com/office/drawing/2014/main" id="{D749F6E7-B5D0-1DFF-BCC5-F6CB80FABE2A}"/>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Förebyggande stöd</a:t>
            </a:r>
          </a:p>
        </p:txBody>
      </p:sp>
      <p:pic>
        <p:nvPicPr>
          <p:cNvPr id="9" name="Platshållare för innehåll 8" descr="En bild som visar person, Människoansikte, klädsel, leende&#10;&#10;AI-genererat innehåll kan vara felaktigt.">
            <a:extLst>
              <a:ext uri="{FF2B5EF4-FFF2-40B4-BE49-F238E27FC236}">
                <a16:creationId xmlns:a16="http://schemas.microsoft.com/office/drawing/2014/main" id="{C16D14D2-19D7-1B97-C6CC-12B8028A1768}"/>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88176" y="2626822"/>
            <a:ext cx="4038600" cy="2698519"/>
          </a:xfrm>
        </p:spPr>
      </p:pic>
    </p:spTree>
    <p:extLst>
      <p:ext uri="{BB962C8B-B14F-4D97-AF65-F5344CB8AC3E}">
        <p14:creationId xmlns:p14="http://schemas.microsoft.com/office/powerpoint/2010/main" val="34492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9AD4A-E04D-2F05-F584-3BEF37265D9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809292-CDC6-A6F0-112C-59A81082E40E}"/>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1C703F26-5453-0099-BDD6-A36D37978D9B}"/>
              </a:ext>
            </a:extLst>
          </p:cNvPr>
          <p:cNvSpPr>
            <a:spLocks noGrp="1"/>
          </p:cNvSpPr>
          <p:nvPr>
            <p:ph sz="half" idx="1"/>
          </p:nvPr>
        </p:nvSpPr>
        <p:spPr/>
        <p:txBody>
          <a:bodyPr>
            <a:normAutofit lnSpcReduction="10000"/>
          </a:bodyPr>
          <a:lstStyle/>
          <a:p>
            <a:pPr marL="0" indent="0">
              <a:buNone/>
            </a:pPr>
            <a:r>
              <a:rPr lang="sv-SE" dirty="0"/>
              <a:t>Det medicinska tillståndet ska</a:t>
            </a:r>
          </a:p>
          <a:p>
            <a:pPr marL="0" indent="0">
              <a:buNone/>
            </a:pPr>
            <a:r>
              <a:rPr lang="sv-SE" dirty="0"/>
              <a:t>• bero på stora och varaktiga funktionsnedsättningar</a:t>
            </a:r>
          </a:p>
          <a:p>
            <a:pPr marL="0" indent="0">
              <a:buNone/>
            </a:pPr>
            <a:r>
              <a:rPr lang="sv-SE" dirty="0"/>
              <a:t>• antingen medföra fara för den enskildes liv, eller en överhängande och allvarlig risk för hens fysiska hälsa</a:t>
            </a:r>
          </a:p>
          <a:p>
            <a:pPr marL="0" indent="0">
              <a:buNone/>
            </a:pPr>
            <a:endParaRPr lang="sv-SE" dirty="0"/>
          </a:p>
          <a:p>
            <a:pPr marL="0" indent="0">
              <a:buNone/>
            </a:pPr>
            <a:r>
              <a:rPr lang="sv-SE" dirty="0"/>
              <a:t>Krävs ej ingående kunskap </a:t>
            </a:r>
          </a:p>
        </p:txBody>
      </p:sp>
      <p:sp>
        <p:nvSpPr>
          <p:cNvPr id="7" name="Rektangel 6">
            <a:extLst>
              <a:ext uri="{FF2B5EF4-FFF2-40B4-BE49-F238E27FC236}">
                <a16:creationId xmlns:a16="http://schemas.microsoft.com/office/drawing/2014/main" id="{3EB31E6C-61BE-0CF7-0EBF-A7DC661E93A5}"/>
              </a:ext>
            </a:extLst>
          </p:cNvPr>
          <p:cNvSpPr/>
          <p:nvPr/>
        </p:nvSpPr>
        <p:spPr>
          <a:xfrm>
            <a:off x="7453110" y="731235"/>
            <a:ext cx="4038600" cy="86941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Medicinskt stöd på grund av medicinskt tillstånd</a:t>
            </a:r>
          </a:p>
        </p:txBody>
      </p:sp>
      <p:pic>
        <p:nvPicPr>
          <p:cNvPr id="8" name="Platshållare för innehåll 7" descr="En bild som visar person, klädsel, Människoansikte, inomhus&#10;&#10;AI-genererat innehåll kan vara felaktigt.">
            <a:extLst>
              <a:ext uri="{FF2B5EF4-FFF2-40B4-BE49-F238E27FC236}">
                <a16:creationId xmlns:a16="http://schemas.microsoft.com/office/drawing/2014/main" id="{FB804CCC-942C-9D5A-F195-B6D62161EDF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53313" y="3083376"/>
            <a:ext cx="4343400" cy="2173974"/>
          </a:xfrm>
        </p:spPr>
      </p:pic>
      <p:sp>
        <p:nvSpPr>
          <p:cNvPr id="10" name="textruta 9">
            <a:extLst>
              <a:ext uri="{FF2B5EF4-FFF2-40B4-BE49-F238E27FC236}">
                <a16:creationId xmlns:a16="http://schemas.microsoft.com/office/drawing/2014/main" id="{447CDC80-D21B-DC4D-8C4D-16E764EA6757}"/>
              </a:ext>
            </a:extLst>
          </p:cNvPr>
          <p:cNvSpPr txBox="1"/>
          <p:nvPr/>
        </p:nvSpPr>
        <p:spPr>
          <a:xfrm>
            <a:off x="7453313" y="5257350"/>
            <a:ext cx="4343400" cy="230832"/>
          </a:xfrm>
          <a:prstGeom prst="rect">
            <a:avLst/>
          </a:prstGeom>
          <a:noFill/>
        </p:spPr>
        <p:txBody>
          <a:bodyPr wrap="square" rtlCol="0">
            <a:spAutoFit/>
          </a:bodyPr>
          <a:lstStyle/>
          <a:p>
            <a:r>
              <a:rPr lang="sv-SE" sz="900">
                <a:hlinkClick r:id="rId3" tooltip="https://www.life-time.se/vardkvalitet/hog-medicinsk-kvalitet--men-lagt-fortroende/"/>
              </a:rPr>
              <a:t>Det här fotot</a:t>
            </a:r>
            <a:r>
              <a:rPr lang="sv-SE" sz="900"/>
              <a:t> av Okänd författare licensieras enligt </a:t>
            </a:r>
            <a:r>
              <a:rPr lang="sv-SE" sz="900">
                <a:hlinkClick r:id="rId4" tooltip="https://creativecommons.org/licenses/by-nc-nd/3.0/"/>
              </a:rPr>
              <a:t>CC BY-NC-ND</a:t>
            </a:r>
            <a:endParaRPr lang="sv-SE" sz="900"/>
          </a:p>
        </p:txBody>
      </p:sp>
    </p:spTree>
    <p:extLst>
      <p:ext uri="{BB962C8B-B14F-4D97-AF65-F5344CB8AC3E}">
        <p14:creationId xmlns:p14="http://schemas.microsoft.com/office/powerpoint/2010/main" val="298000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F874E-D75F-4162-DCD7-FA96B982FFB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FB61E67-6FA4-DD10-57B3-2FA7EA0E7459}"/>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0B0D1805-DC9E-5DB6-52D5-E5C8FF6AB4ED}"/>
              </a:ext>
            </a:extLst>
          </p:cNvPr>
          <p:cNvSpPr>
            <a:spLocks noGrp="1"/>
          </p:cNvSpPr>
          <p:nvPr>
            <p:ph sz="half" idx="1"/>
          </p:nvPr>
        </p:nvSpPr>
        <p:spPr/>
        <p:txBody>
          <a:bodyPr>
            <a:normAutofit fontScale="85000" lnSpcReduction="20000"/>
          </a:bodyPr>
          <a:lstStyle/>
          <a:p>
            <a:r>
              <a:rPr lang="sv-SE" dirty="0"/>
              <a:t>Kvalificerade aktiverings- och motiveringsinsatser  </a:t>
            </a:r>
          </a:p>
          <a:p>
            <a:pPr marL="0" indent="0">
              <a:buNone/>
            </a:pPr>
            <a:r>
              <a:rPr lang="sv-SE" dirty="0"/>
              <a:t>När den enskilde behöver assistans för att förmås tillgodose något av de grundläggande behoven äta, sköta hygien, klä av- och på sig</a:t>
            </a:r>
          </a:p>
          <a:p>
            <a:r>
              <a:rPr lang="sv-SE" dirty="0"/>
              <a:t>Aktiv tillsyn av övervakande karaktär. (HFD 2020 ref. 7) </a:t>
            </a:r>
          </a:p>
          <a:p>
            <a:pPr marL="0" indent="0">
              <a:buNone/>
            </a:pPr>
            <a:r>
              <a:rPr lang="sv-SE" dirty="0"/>
              <a:t>Stora likheter med behovet förebyggande stöd. Här krävs att assistenten har ingående kunskaper om den enskilde</a:t>
            </a:r>
          </a:p>
        </p:txBody>
      </p:sp>
      <p:sp>
        <p:nvSpPr>
          <p:cNvPr id="7" name="Rektangel 6">
            <a:extLst>
              <a:ext uri="{FF2B5EF4-FFF2-40B4-BE49-F238E27FC236}">
                <a16:creationId xmlns:a16="http://schemas.microsoft.com/office/drawing/2014/main" id="{5FAE4222-D4C2-69C1-AA71-22D4DB9FEE1B}"/>
              </a:ext>
            </a:extLst>
          </p:cNvPr>
          <p:cNvSpPr/>
          <p:nvPr/>
        </p:nvSpPr>
        <p:spPr>
          <a:xfrm>
            <a:off x="7453110" y="731235"/>
            <a:ext cx="4038600" cy="1147441"/>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Annan hjälp som förutsätter ingående kunskap</a:t>
            </a:r>
          </a:p>
        </p:txBody>
      </p:sp>
      <p:sp>
        <p:nvSpPr>
          <p:cNvPr id="5" name="Platshållare för innehåll 4">
            <a:extLst>
              <a:ext uri="{FF2B5EF4-FFF2-40B4-BE49-F238E27FC236}">
                <a16:creationId xmlns:a16="http://schemas.microsoft.com/office/drawing/2014/main" id="{1E3900AD-B332-F862-5436-166EDC04FBE3}"/>
              </a:ext>
            </a:extLst>
          </p:cNvPr>
          <p:cNvSpPr>
            <a:spLocks noGrp="1"/>
          </p:cNvSpPr>
          <p:nvPr>
            <p:ph sz="half" idx="2"/>
          </p:nvPr>
        </p:nvSpPr>
        <p:spPr/>
        <p:txBody>
          <a:bodyPr>
            <a:normAutofit fontScale="85000" lnSpcReduction="20000"/>
          </a:bodyPr>
          <a:lstStyle/>
          <a:p>
            <a:endParaRPr lang="sv-SE"/>
          </a:p>
        </p:txBody>
      </p:sp>
    </p:spTree>
    <p:extLst>
      <p:ext uri="{BB962C8B-B14F-4D97-AF65-F5344CB8AC3E}">
        <p14:creationId xmlns:p14="http://schemas.microsoft.com/office/powerpoint/2010/main" val="314111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BFC6D-4F58-9738-9955-5BC657FCC95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8574E89-A572-0B20-EFB4-293C2EFF669A}"/>
              </a:ext>
            </a:extLst>
          </p:cNvPr>
          <p:cNvSpPr>
            <a:spLocks noGrp="1"/>
          </p:cNvSpPr>
          <p:nvPr>
            <p:ph type="title"/>
          </p:nvPr>
        </p:nvSpPr>
        <p:spPr/>
        <p:txBody>
          <a:bodyPr/>
          <a:lstStyle/>
          <a:p>
            <a:r>
              <a:rPr lang="sv-SE" dirty="0"/>
              <a:t>Kommunal eller statlig?</a:t>
            </a:r>
          </a:p>
        </p:txBody>
      </p:sp>
      <p:sp>
        <p:nvSpPr>
          <p:cNvPr id="3" name="Platshållare för innehåll 2">
            <a:extLst>
              <a:ext uri="{FF2B5EF4-FFF2-40B4-BE49-F238E27FC236}">
                <a16:creationId xmlns:a16="http://schemas.microsoft.com/office/drawing/2014/main" id="{CCA30AFB-27BB-4556-02DF-F37C69D999B7}"/>
              </a:ext>
            </a:extLst>
          </p:cNvPr>
          <p:cNvSpPr>
            <a:spLocks noGrp="1"/>
          </p:cNvSpPr>
          <p:nvPr>
            <p:ph sz="half" idx="1"/>
          </p:nvPr>
        </p:nvSpPr>
        <p:spPr/>
        <p:txBody>
          <a:bodyPr>
            <a:normAutofit/>
          </a:bodyPr>
          <a:lstStyle/>
          <a:p>
            <a:r>
              <a:rPr lang="sv-SE" dirty="0"/>
              <a:t>Grundläggande behov mer än 20 timmar per vecka = Försäkringskassan utreder, beslutar och finansierar</a:t>
            </a:r>
          </a:p>
          <a:p>
            <a:r>
              <a:rPr lang="sv-SE" dirty="0"/>
              <a:t>Grundläggande behov på cirka 6 – 7 timmar per vecka = kommunen utreder, beslutar och finansierar</a:t>
            </a:r>
          </a:p>
        </p:txBody>
      </p:sp>
      <p:sp>
        <p:nvSpPr>
          <p:cNvPr id="5" name="Platshållare för innehåll 4">
            <a:extLst>
              <a:ext uri="{FF2B5EF4-FFF2-40B4-BE49-F238E27FC236}">
                <a16:creationId xmlns:a16="http://schemas.microsoft.com/office/drawing/2014/main" id="{EA8F3ED3-3752-4DE6-34A3-48EB7B280681}"/>
              </a:ext>
            </a:extLst>
          </p:cNvPr>
          <p:cNvSpPr>
            <a:spLocks noGrp="1"/>
          </p:cNvSpPr>
          <p:nvPr>
            <p:ph sz="half" idx="2"/>
          </p:nvPr>
        </p:nvSpPr>
        <p:spPr/>
        <p:txBody>
          <a:bodyPr>
            <a:normAutofit/>
          </a:bodyPr>
          <a:lstStyle/>
          <a:p>
            <a:endParaRPr lang="sv-SE"/>
          </a:p>
        </p:txBody>
      </p:sp>
    </p:spTree>
    <p:extLst>
      <p:ext uri="{BB962C8B-B14F-4D97-AF65-F5344CB8AC3E}">
        <p14:creationId xmlns:p14="http://schemas.microsoft.com/office/powerpoint/2010/main" val="248857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70883-26C0-0F63-C2DA-B106383F91F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2691A74-60CF-AC23-50DA-9FBD71E8D8B4}"/>
              </a:ext>
            </a:extLst>
          </p:cNvPr>
          <p:cNvSpPr>
            <a:spLocks noGrp="1"/>
          </p:cNvSpPr>
          <p:nvPr>
            <p:ph type="title"/>
          </p:nvPr>
        </p:nvSpPr>
        <p:spPr/>
        <p:txBody>
          <a:bodyPr/>
          <a:lstStyle/>
          <a:p>
            <a:r>
              <a:rPr lang="sv-SE" dirty="0"/>
              <a:t>Skillnader?</a:t>
            </a:r>
          </a:p>
        </p:txBody>
      </p:sp>
      <p:sp>
        <p:nvSpPr>
          <p:cNvPr id="3" name="Platshållare för innehåll 2">
            <a:extLst>
              <a:ext uri="{FF2B5EF4-FFF2-40B4-BE49-F238E27FC236}">
                <a16:creationId xmlns:a16="http://schemas.microsoft.com/office/drawing/2014/main" id="{E65BA05A-A8AE-92BF-8595-B52FA471F701}"/>
              </a:ext>
            </a:extLst>
          </p:cNvPr>
          <p:cNvSpPr>
            <a:spLocks noGrp="1"/>
          </p:cNvSpPr>
          <p:nvPr>
            <p:ph sz="half" idx="1"/>
          </p:nvPr>
        </p:nvSpPr>
        <p:spPr/>
        <p:txBody>
          <a:bodyPr>
            <a:normAutofit/>
          </a:bodyPr>
          <a:lstStyle/>
          <a:p>
            <a:r>
              <a:rPr lang="sv-SE" dirty="0"/>
              <a:t>Den enskilde har samma rättigheter till valfrihet, självbestämmande och integritet oavsett vem som beslutar och finansierar assistansen</a:t>
            </a:r>
          </a:p>
        </p:txBody>
      </p:sp>
      <p:sp>
        <p:nvSpPr>
          <p:cNvPr id="5" name="Platshållare för innehåll 4">
            <a:extLst>
              <a:ext uri="{FF2B5EF4-FFF2-40B4-BE49-F238E27FC236}">
                <a16:creationId xmlns:a16="http://schemas.microsoft.com/office/drawing/2014/main" id="{00010840-6ED6-5123-F25C-AC2032C29256}"/>
              </a:ext>
            </a:extLst>
          </p:cNvPr>
          <p:cNvSpPr>
            <a:spLocks noGrp="1"/>
          </p:cNvSpPr>
          <p:nvPr>
            <p:ph sz="half" idx="2"/>
          </p:nvPr>
        </p:nvSpPr>
        <p:spPr/>
        <p:txBody>
          <a:bodyPr>
            <a:normAutofit/>
          </a:bodyPr>
          <a:lstStyle/>
          <a:p>
            <a:endParaRPr lang="sv-SE"/>
          </a:p>
        </p:txBody>
      </p:sp>
    </p:spTree>
    <p:extLst>
      <p:ext uri="{BB962C8B-B14F-4D97-AF65-F5344CB8AC3E}">
        <p14:creationId xmlns:p14="http://schemas.microsoft.com/office/powerpoint/2010/main" val="31442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22F0B-8A9E-1CF3-D6DE-041CF5FCE7D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7DEC046-C3D3-8964-A3BE-E52D05092072}"/>
              </a:ext>
            </a:extLst>
          </p:cNvPr>
          <p:cNvSpPr>
            <a:spLocks noGrp="1"/>
          </p:cNvSpPr>
          <p:nvPr>
            <p:ph type="title"/>
          </p:nvPr>
        </p:nvSpPr>
        <p:spPr/>
        <p:txBody>
          <a:bodyPr/>
          <a:lstStyle/>
          <a:p>
            <a:r>
              <a:rPr lang="sv-SE" dirty="0"/>
              <a:t>Övriga behov</a:t>
            </a:r>
          </a:p>
        </p:txBody>
      </p:sp>
      <p:sp>
        <p:nvSpPr>
          <p:cNvPr id="3" name="Platshållare för innehåll 2">
            <a:extLst>
              <a:ext uri="{FF2B5EF4-FFF2-40B4-BE49-F238E27FC236}">
                <a16:creationId xmlns:a16="http://schemas.microsoft.com/office/drawing/2014/main" id="{D116B30D-D3B7-51C4-44F5-7F35D275E51F}"/>
              </a:ext>
            </a:extLst>
          </p:cNvPr>
          <p:cNvSpPr>
            <a:spLocks noGrp="1"/>
          </p:cNvSpPr>
          <p:nvPr>
            <p:ph sz="half" idx="1"/>
          </p:nvPr>
        </p:nvSpPr>
        <p:spPr/>
        <p:txBody>
          <a:bodyPr>
            <a:normAutofit/>
          </a:bodyPr>
          <a:lstStyle/>
          <a:p>
            <a:r>
              <a:rPr lang="sv-SE" dirty="0"/>
              <a:t>Andra PERSONLIGA behov. </a:t>
            </a:r>
          </a:p>
          <a:p>
            <a:r>
              <a:rPr lang="sv-SE" dirty="0"/>
              <a:t>Tydliggöras? </a:t>
            </a:r>
          </a:p>
          <a:p>
            <a:r>
              <a:rPr lang="sv-SE" dirty="0"/>
              <a:t>Rimlighetsprövning?</a:t>
            </a:r>
          </a:p>
          <a:p>
            <a:r>
              <a:rPr lang="sv-SE" dirty="0"/>
              <a:t>Delaktighet – hur mycket krävs?</a:t>
            </a:r>
          </a:p>
          <a:p>
            <a:r>
              <a:rPr lang="sv-SE" dirty="0"/>
              <a:t>Tillsyn</a:t>
            </a:r>
          </a:p>
          <a:p>
            <a:r>
              <a:rPr lang="sv-SE" dirty="0"/>
              <a:t>Aktiviteter</a:t>
            </a:r>
          </a:p>
          <a:p>
            <a:r>
              <a:rPr lang="sv-SE" dirty="0"/>
              <a:t>Dubbel assistans</a:t>
            </a:r>
          </a:p>
        </p:txBody>
      </p:sp>
      <p:sp>
        <p:nvSpPr>
          <p:cNvPr id="5" name="Platshållare för innehåll 4">
            <a:extLst>
              <a:ext uri="{FF2B5EF4-FFF2-40B4-BE49-F238E27FC236}">
                <a16:creationId xmlns:a16="http://schemas.microsoft.com/office/drawing/2014/main" id="{4FB9C17B-00A2-E52E-6387-B23BE1CF7FE0}"/>
              </a:ext>
            </a:extLst>
          </p:cNvPr>
          <p:cNvSpPr>
            <a:spLocks noGrp="1"/>
          </p:cNvSpPr>
          <p:nvPr>
            <p:ph sz="half" idx="2"/>
          </p:nvPr>
        </p:nvSpPr>
        <p:spPr/>
        <p:txBody>
          <a:bodyPr>
            <a:normAutofit/>
          </a:bodyPr>
          <a:lstStyle/>
          <a:p>
            <a:endParaRPr lang="sv-SE"/>
          </a:p>
        </p:txBody>
      </p:sp>
    </p:spTree>
    <p:extLst>
      <p:ext uri="{BB962C8B-B14F-4D97-AF65-F5344CB8AC3E}">
        <p14:creationId xmlns:p14="http://schemas.microsoft.com/office/powerpoint/2010/main" val="34551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B148B8-16E5-110B-BC41-938101C2BCC7}"/>
              </a:ext>
            </a:extLst>
          </p:cNvPr>
          <p:cNvSpPr>
            <a:spLocks noGrp="1"/>
          </p:cNvSpPr>
          <p:nvPr>
            <p:ph type="title"/>
          </p:nvPr>
        </p:nvSpPr>
        <p:spPr/>
        <p:txBody>
          <a:bodyPr/>
          <a:lstStyle/>
          <a:p>
            <a:r>
              <a:rPr lang="sv-SE" dirty="0"/>
              <a:t>Personlig assistans</a:t>
            </a:r>
          </a:p>
        </p:txBody>
      </p:sp>
      <p:sp>
        <p:nvSpPr>
          <p:cNvPr id="3" name="Platshållare för innehåll 2">
            <a:extLst>
              <a:ext uri="{FF2B5EF4-FFF2-40B4-BE49-F238E27FC236}">
                <a16:creationId xmlns:a16="http://schemas.microsoft.com/office/drawing/2014/main" id="{1413DC23-5E5C-FD40-19E9-8CF7099AD696}"/>
              </a:ext>
            </a:extLst>
          </p:cNvPr>
          <p:cNvSpPr>
            <a:spLocks noGrp="1"/>
          </p:cNvSpPr>
          <p:nvPr>
            <p:ph sz="half" idx="1"/>
          </p:nvPr>
        </p:nvSpPr>
        <p:spPr/>
        <p:txBody>
          <a:bodyPr/>
          <a:lstStyle/>
          <a:p>
            <a:r>
              <a:rPr lang="sv-SE" dirty="0"/>
              <a:t>En av tio rättigheter i LSS</a:t>
            </a:r>
          </a:p>
          <a:p>
            <a:r>
              <a:rPr lang="sv-SE" dirty="0"/>
              <a:t>Krävs att man tillhör LSS personkrets </a:t>
            </a:r>
          </a:p>
          <a:p>
            <a:r>
              <a:rPr lang="sv-SE" dirty="0"/>
              <a:t>MEN det räcker inte!</a:t>
            </a:r>
          </a:p>
          <a:p>
            <a:r>
              <a:rPr lang="sv-SE" dirty="0"/>
              <a:t>Grundläggande behov</a:t>
            </a:r>
          </a:p>
        </p:txBody>
      </p:sp>
      <p:sp>
        <p:nvSpPr>
          <p:cNvPr id="4" name="Platshållare för innehåll 3">
            <a:extLst>
              <a:ext uri="{FF2B5EF4-FFF2-40B4-BE49-F238E27FC236}">
                <a16:creationId xmlns:a16="http://schemas.microsoft.com/office/drawing/2014/main" id="{7B42F51E-9B0A-9515-9303-ABE39393A56C}"/>
              </a:ext>
            </a:extLst>
          </p:cNvPr>
          <p:cNvSpPr>
            <a:spLocks noGrp="1"/>
          </p:cNvSpPr>
          <p:nvPr>
            <p:ph sz="half" idx="2"/>
          </p:nvPr>
        </p:nvSpPr>
        <p:spPr/>
        <p:txBody>
          <a:bodyPr/>
          <a:lstStyle/>
          <a:p>
            <a:endParaRPr lang="sv-SE"/>
          </a:p>
        </p:txBody>
      </p:sp>
    </p:spTree>
    <p:extLst>
      <p:ext uri="{BB962C8B-B14F-4D97-AF65-F5344CB8AC3E}">
        <p14:creationId xmlns:p14="http://schemas.microsoft.com/office/powerpoint/2010/main" val="72109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0CCE1BD-17F5-B2B3-2BBB-51DC2A86ADF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915AA62-37BC-594D-9363-8DA928EC195C}"/>
              </a:ext>
            </a:extLst>
          </p:cNvPr>
          <p:cNvSpPr>
            <a:spLocks noGrp="1"/>
          </p:cNvSpPr>
          <p:nvPr>
            <p:ph type="title"/>
          </p:nvPr>
        </p:nvSpPr>
        <p:spPr/>
        <p:txBody>
          <a:bodyPr/>
          <a:lstStyle/>
          <a:p>
            <a:r>
              <a:rPr lang="sv-SE" dirty="0"/>
              <a:t>Vad är grundläggande behov?</a:t>
            </a:r>
          </a:p>
        </p:txBody>
      </p:sp>
      <p:sp>
        <p:nvSpPr>
          <p:cNvPr id="3" name="Platshållare för innehåll 2">
            <a:extLst>
              <a:ext uri="{FF2B5EF4-FFF2-40B4-BE49-F238E27FC236}">
                <a16:creationId xmlns:a16="http://schemas.microsoft.com/office/drawing/2014/main" id="{5BE33995-A3AA-7457-2FCF-FE14736C2748}"/>
              </a:ext>
            </a:extLst>
          </p:cNvPr>
          <p:cNvSpPr>
            <a:spLocks noGrp="1"/>
          </p:cNvSpPr>
          <p:nvPr>
            <p:ph sz="half" idx="1"/>
          </p:nvPr>
        </p:nvSpPr>
        <p:spPr/>
        <p:txBody>
          <a:bodyPr/>
          <a:lstStyle/>
          <a:p>
            <a:pPr marL="0" indent="0">
              <a:buNone/>
            </a:pPr>
            <a:r>
              <a:rPr lang="sv-SE" dirty="0"/>
              <a:t>Människans grundläggande behov inkluderar både fysiologiska behov som mat, vatten och skydd, och psykiska och sociala behov såsom trygghet, gemenskap, och känslan av att bli accepterad och respekterad</a:t>
            </a:r>
          </a:p>
        </p:txBody>
      </p:sp>
      <p:sp>
        <p:nvSpPr>
          <p:cNvPr id="7" name="Rektangel 6">
            <a:extLst>
              <a:ext uri="{FF2B5EF4-FFF2-40B4-BE49-F238E27FC236}">
                <a16:creationId xmlns:a16="http://schemas.microsoft.com/office/drawing/2014/main" id="{B6B16530-48F7-53BB-B31B-7FABFB97DF73}"/>
              </a:ext>
            </a:extLst>
          </p:cNvPr>
          <p:cNvSpPr/>
          <p:nvPr/>
        </p:nvSpPr>
        <p:spPr>
          <a:xfrm>
            <a:off x="7873536" y="5751282"/>
            <a:ext cx="4343401" cy="75096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800" dirty="0">
                <a:solidFill>
                  <a:srgbClr val="0070C0"/>
                </a:solidFill>
                <a:latin typeface="Avenir Next LT Pro" panose="020B0504020202020204" pitchFamily="34" charset="0"/>
              </a:rPr>
              <a:t>Fysiska</a:t>
            </a:r>
            <a:r>
              <a:rPr lang="sv-SE" dirty="0"/>
              <a:t> </a:t>
            </a:r>
            <a:r>
              <a:rPr lang="sv-SE" sz="2800" dirty="0">
                <a:solidFill>
                  <a:srgbClr val="0070C0"/>
                </a:solidFill>
                <a:latin typeface="Avenir Next LT Pro" panose="020B0504020202020204" pitchFamily="34" charset="0"/>
              </a:rPr>
              <a:t>behov</a:t>
            </a:r>
          </a:p>
        </p:txBody>
      </p:sp>
      <p:sp>
        <p:nvSpPr>
          <p:cNvPr id="8" name="Rektangel 7">
            <a:extLst>
              <a:ext uri="{FF2B5EF4-FFF2-40B4-BE49-F238E27FC236}">
                <a16:creationId xmlns:a16="http://schemas.microsoft.com/office/drawing/2014/main" id="{1D4CFFB1-9B00-9EEF-194E-6131B78CC32C}"/>
              </a:ext>
            </a:extLst>
          </p:cNvPr>
          <p:cNvSpPr/>
          <p:nvPr/>
        </p:nvSpPr>
        <p:spPr>
          <a:xfrm>
            <a:off x="8369299" y="4904715"/>
            <a:ext cx="3822701" cy="67340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800" dirty="0">
                <a:solidFill>
                  <a:srgbClr val="0070C0"/>
                </a:solidFill>
                <a:latin typeface="Avenir Next LT Pro" panose="020B0504020202020204" pitchFamily="34" charset="0"/>
              </a:rPr>
              <a:t>Trygghetsbehov</a:t>
            </a:r>
          </a:p>
        </p:txBody>
      </p:sp>
      <p:sp>
        <p:nvSpPr>
          <p:cNvPr id="9" name="Rektangel 8">
            <a:extLst>
              <a:ext uri="{FF2B5EF4-FFF2-40B4-BE49-F238E27FC236}">
                <a16:creationId xmlns:a16="http://schemas.microsoft.com/office/drawing/2014/main" id="{77F2619E-550D-A016-EBDD-BDDBCBEA2CEE}"/>
              </a:ext>
            </a:extLst>
          </p:cNvPr>
          <p:cNvSpPr/>
          <p:nvPr/>
        </p:nvSpPr>
        <p:spPr>
          <a:xfrm>
            <a:off x="8995521" y="4058148"/>
            <a:ext cx="3213101" cy="6734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sz="2800" dirty="0">
                <a:solidFill>
                  <a:srgbClr val="0070C0"/>
                </a:solidFill>
                <a:latin typeface="Avenir Next LT Pro" panose="020B0504020202020204" pitchFamily="34" charset="0"/>
              </a:rPr>
              <a:t>Sociala behov</a:t>
            </a:r>
          </a:p>
        </p:txBody>
      </p:sp>
      <p:sp>
        <p:nvSpPr>
          <p:cNvPr id="10" name="Rektangel 9">
            <a:extLst>
              <a:ext uri="{FF2B5EF4-FFF2-40B4-BE49-F238E27FC236}">
                <a16:creationId xmlns:a16="http://schemas.microsoft.com/office/drawing/2014/main" id="{47639B10-E189-B6D1-C237-2EC84771D85F}"/>
              </a:ext>
            </a:extLst>
          </p:cNvPr>
          <p:cNvSpPr/>
          <p:nvPr/>
        </p:nvSpPr>
        <p:spPr>
          <a:xfrm>
            <a:off x="9479911" y="3275931"/>
            <a:ext cx="2728711" cy="65955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800" dirty="0">
                <a:solidFill>
                  <a:srgbClr val="0070C0"/>
                </a:solidFill>
                <a:latin typeface="Avenir Next LT Pro" panose="020B0504020202020204" pitchFamily="34" charset="0"/>
              </a:rPr>
              <a:t>Uppskattning</a:t>
            </a:r>
          </a:p>
        </p:txBody>
      </p:sp>
      <p:sp>
        <p:nvSpPr>
          <p:cNvPr id="11" name="Rektangel 10">
            <a:extLst>
              <a:ext uri="{FF2B5EF4-FFF2-40B4-BE49-F238E27FC236}">
                <a16:creationId xmlns:a16="http://schemas.microsoft.com/office/drawing/2014/main" id="{43E6FFDB-3B21-0215-AB31-AEAD2AEA64B0}"/>
              </a:ext>
            </a:extLst>
          </p:cNvPr>
          <p:cNvSpPr/>
          <p:nvPr/>
        </p:nvSpPr>
        <p:spPr>
          <a:xfrm>
            <a:off x="9885160" y="2363435"/>
            <a:ext cx="2331777" cy="78983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800" dirty="0" err="1">
                <a:solidFill>
                  <a:srgbClr val="0070C0"/>
                </a:solidFill>
                <a:latin typeface="Avenir Next LT Pro" panose="020B0504020202020204" pitchFamily="34" charset="0"/>
              </a:rPr>
              <a:t>Självför-verkligande</a:t>
            </a:r>
            <a:endParaRPr lang="sv-SE" sz="2800" dirty="0">
              <a:solidFill>
                <a:srgbClr val="0070C0"/>
              </a:solidFill>
              <a:latin typeface="Avenir Next LT Pro" panose="020B0504020202020204" pitchFamily="34" charset="0"/>
            </a:endParaRPr>
          </a:p>
        </p:txBody>
      </p:sp>
      <p:sp>
        <p:nvSpPr>
          <p:cNvPr id="13" name="Rektangel 12">
            <a:extLst>
              <a:ext uri="{FF2B5EF4-FFF2-40B4-BE49-F238E27FC236}">
                <a16:creationId xmlns:a16="http://schemas.microsoft.com/office/drawing/2014/main" id="{58AA4238-D2D0-FEAD-2224-8D768E7656AC}"/>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err="1">
                <a:solidFill>
                  <a:srgbClr val="0070C0"/>
                </a:solidFill>
                <a:latin typeface="Avenir Next LT Pro"/>
                <a:cs typeface="Calibri"/>
              </a:rPr>
              <a:t>Maslows</a:t>
            </a:r>
            <a:r>
              <a:rPr lang="sv-SE" dirty="0"/>
              <a:t> </a:t>
            </a:r>
            <a:r>
              <a:rPr lang="sv-SE" sz="2400" b="1" dirty="0">
                <a:solidFill>
                  <a:srgbClr val="0070C0"/>
                </a:solidFill>
                <a:latin typeface="Avenir Next LT Pro"/>
                <a:cs typeface="Calibri"/>
              </a:rPr>
              <a:t>behovstrappa</a:t>
            </a:r>
          </a:p>
        </p:txBody>
      </p:sp>
    </p:spTree>
    <p:extLst>
      <p:ext uri="{BB962C8B-B14F-4D97-AF65-F5344CB8AC3E}">
        <p14:creationId xmlns:p14="http://schemas.microsoft.com/office/powerpoint/2010/main" val="167088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B5BE1-1F63-D89B-0596-CCC2C31843C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17E9514-C7D1-A139-970A-32750301EF59}"/>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5A49BD3B-CD5E-8717-E30B-617341375C90}"/>
              </a:ext>
            </a:extLst>
          </p:cNvPr>
          <p:cNvSpPr>
            <a:spLocks noGrp="1"/>
          </p:cNvSpPr>
          <p:nvPr>
            <p:ph sz="half" idx="1"/>
          </p:nvPr>
        </p:nvSpPr>
        <p:spPr/>
        <p:txBody>
          <a:bodyPr>
            <a:normAutofit/>
          </a:bodyPr>
          <a:lstStyle/>
          <a:p>
            <a:r>
              <a:rPr lang="sv-SE" dirty="0"/>
              <a:t>Dokumenterad nedsättning av andningsfunktionerna</a:t>
            </a:r>
          </a:p>
          <a:p>
            <a:r>
              <a:rPr lang="sv-SE" dirty="0"/>
              <a:t>Risk för den hälsa, ytterst livet om inte hjälpinsatserna ges </a:t>
            </a:r>
          </a:p>
          <a:p>
            <a:r>
              <a:rPr lang="sv-SE" dirty="0"/>
              <a:t>Ej för insatser som allmänt syftar till att förbättra andningsförmågan eller underlätta andning</a:t>
            </a:r>
          </a:p>
        </p:txBody>
      </p:sp>
      <p:pic>
        <p:nvPicPr>
          <p:cNvPr id="6" name="Platshållare för innehåll 5" descr="En bild som visar rita, fotbeklädnader&#10;&#10;AI-genererat innehåll kan vara felaktigt.">
            <a:extLst>
              <a:ext uri="{FF2B5EF4-FFF2-40B4-BE49-F238E27FC236}">
                <a16:creationId xmlns:a16="http://schemas.microsoft.com/office/drawing/2014/main" id="{621114AB-B84E-C0E2-1EFD-5AB7A4400AD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39744" y="2214563"/>
            <a:ext cx="3970537" cy="3911600"/>
          </a:xfrm>
        </p:spPr>
      </p:pic>
      <p:sp>
        <p:nvSpPr>
          <p:cNvPr id="7" name="Rektangel 6">
            <a:extLst>
              <a:ext uri="{FF2B5EF4-FFF2-40B4-BE49-F238E27FC236}">
                <a16:creationId xmlns:a16="http://schemas.microsoft.com/office/drawing/2014/main" id="{F6A2A0C7-7328-0477-638F-615E4BB0DA26}"/>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Andning</a:t>
            </a:r>
          </a:p>
        </p:txBody>
      </p:sp>
    </p:spTree>
    <p:extLst>
      <p:ext uri="{BB962C8B-B14F-4D97-AF65-F5344CB8AC3E}">
        <p14:creationId xmlns:p14="http://schemas.microsoft.com/office/powerpoint/2010/main" val="30695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EAE9-647D-5F15-2D62-45290EBEE98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A148188-DE02-8C94-C12D-A45452B00229}"/>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29451826-43F9-AB2F-B8E1-8247DC339853}"/>
              </a:ext>
            </a:extLst>
          </p:cNvPr>
          <p:cNvSpPr>
            <a:spLocks noGrp="1"/>
          </p:cNvSpPr>
          <p:nvPr>
            <p:ph sz="half" idx="1"/>
          </p:nvPr>
        </p:nvSpPr>
        <p:spPr/>
        <p:txBody>
          <a:bodyPr>
            <a:normAutofit/>
          </a:bodyPr>
          <a:lstStyle/>
          <a:p>
            <a:r>
              <a:rPr lang="sv-SE" dirty="0"/>
              <a:t>Avancerad andningsgymnastik  </a:t>
            </a:r>
          </a:p>
          <a:p>
            <a:r>
              <a:rPr lang="sv-SE" dirty="0"/>
              <a:t>Respiratorvård (egenvård)</a:t>
            </a:r>
          </a:p>
          <a:p>
            <a:r>
              <a:rPr lang="sv-SE" dirty="0"/>
              <a:t>Hantering av </a:t>
            </a:r>
            <a:r>
              <a:rPr lang="sv-SE" dirty="0" err="1"/>
              <a:t>trak</a:t>
            </a:r>
            <a:endParaRPr lang="sv-SE" dirty="0"/>
          </a:p>
          <a:p>
            <a:r>
              <a:rPr lang="sv-SE" dirty="0" err="1"/>
              <a:t>Slemsugning</a:t>
            </a:r>
            <a:endParaRPr lang="sv-SE" dirty="0"/>
          </a:p>
          <a:p>
            <a:r>
              <a:rPr lang="sv-SE" dirty="0"/>
              <a:t>Övervakning av andning </a:t>
            </a:r>
          </a:p>
        </p:txBody>
      </p:sp>
      <p:pic>
        <p:nvPicPr>
          <p:cNvPr id="6" name="Platshållare för innehåll 5" descr="En bild som visar rita, fotbeklädnader&#10;&#10;AI-genererat innehåll kan vara felaktigt.">
            <a:extLst>
              <a:ext uri="{FF2B5EF4-FFF2-40B4-BE49-F238E27FC236}">
                <a16:creationId xmlns:a16="http://schemas.microsoft.com/office/drawing/2014/main" id="{15991509-C34B-42E6-4990-8745C0C1588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39744" y="2214563"/>
            <a:ext cx="3970537" cy="3911600"/>
          </a:xfrm>
        </p:spPr>
      </p:pic>
      <p:sp>
        <p:nvSpPr>
          <p:cNvPr id="7" name="Rektangel 6">
            <a:extLst>
              <a:ext uri="{FF2B5EF4-FFF2-40B4-BE49-F238E27FC236}">
                <a16:creationId xmlns:a16="http://schemas.microsoft.com/office/drawing/2014/main" id="{15BD7910-85F4-78C3-81AA-52341DBF0FED}"/>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Andning</a:t>
            </a:r>
          </a:p>
        </p:txBody>
      </p:sp>
    </p:spTree>
    <p:extLst>
      <p:ext uri="{BB962C8B-B14F-4D97-AF65-F5344CB8AC3E}">
        <p14:creationId xmlns:p14="http://schemas.microsoft.com/office/powerpoint/2010/main" val="380545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EB9F6-1E2C-0F2B-999E-CC9CC3C02AC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99A69E7-F6C5-7CD3-0F56-0F99481DF8E5}"/>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BA2C7CF8-BB4D-769C-89F5-A8176C2A87B2}"/>
              </a:ext>
            </a:extLst>
          </p:cNvPr>
          <p:cNvSpPr>
            <a:spLocks noGrp="1"/>
          </p:cNvSpPr>
          <p:nvPr>
            <p:ph sz="half" idx="1"/>
          </p:nvPr>
        </p:nvSpPr>
        <p:spPr/>
        <p:txBody>
          <a:bodyPr>
            <a:normAutofit fontScale="92500" lnSpcReduction="10000"/>
          </a:bodyPr>
          <a:lstStyle/>
          <a:p>
            <a:r>
              <a:rPr lang="sv-SE" dirty="0"/>
              <a:t>Endast att hålla kroppen ren från smuts och andra ohälsosamma ämnen</a:t>
            </a:r>
          </a:p>
          <a:p>
            <a:r>
              <a:rPr lang="sv-SE" dirty="0"/>
              <a:t>Ex: tvätta hår och kropp, torka sig efter tvätt, sköta toalettbehov</a:t>
            </a:r>
          </a:p>
          <a:p>
            <a:r>
              <a:rPr lang="sv-SE" dirty="0"/>
              <a:t>Ex INTE: sminkning, hårklippning, hårinpackning, trimning av skägg, insmörjning för att hålla huden mjuk</a:t>
            </a:r>
          </a:p>
          <a:p>
            <a:r>
              <a:rPr lang="sv-SE" dirty="0"/>
              <a:t>Ibland: rakning</a:t>
            </a:r>
          </a:p>
        </p:txBody>
      </p:sp>
      <p:sp>
        <p:nvSpPr>
          <p:cNvPr id="7" name="Rektangel 6">
            <a:extLst>
              <a:ext uri="{FF2B5EF4-FFF2-40B4-BE49-F238E27FC236}">
                <a16:creationId xmlns:a16="http://schemas.microsoft.com/office/drawing/2014/main" id="{BE88CDF0-5CF2-8E40-918A-624C2F99DCA2}"/>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Hygien</a:t>
            </a:r>
          </a:p>
        </p:txBody>
      </p:sp>
      <p:pic>
        <p:nvPicPr>
          <p:cNvPr id="9" name="Platshållare för innehåll 8" descr="En bild som visar hand, finger, person, tumme&#10;&#10;AI-genererat innehåll kan vara felaktigt.">
            <a:extLst>
              <a:ext uri="{FF2B5EF4-FFF2-40B4-BE49-F238E27FC236}">
                <a16:creationId xmlns:a16="http://schemas.microsoft.com/office/drawing/2014/main" id="{451087C1-5AB4-CAC4-8D43-36ECDEEC492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21146" y="2214563"/>
            <a:ext cx="2607733" cy="3911600"/>
          </a:xfrm>
        </p:spPr>
      </p:pic>
    </p:spTree>
    <p:extLst>
      <p:ext uri="{BB962C8B-B14F-4D97-AF65-F5344CB8AC3E}">
        <p14:creationId xmlns:p14="http://schemas.microsoft.com/office/powerpoint/2010/main" val="19704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3E2AD-1B9D-B3F3-CE1D-78F4F5779FD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E9FE632-245E-FD0F-E72F-E0ED135890AA}"/>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3DDE87A3-F5FC-9212-D6D4-91498A9DF47A}"/>
              </a:ext>
            </a:extLst>
          </p:cNvPr>
          <p:cNvSpPr>
            <a:spLocks noGrp="1"/>
          </p:cNvSpPr>
          <p:nvPr>
            <p:ph sz="half" idx="1"/>
          </p:nvPr>
        </p:nvSpPr>
        <p:spPr/>
        <p:txBody>
          <a:bodyPr>
            <a:normAutofit/>
          </a:bodyPr>
          <a:lstStyle/>
          <a:p>
            <a:r>
              <a:rPr lang="sv-SE" dirty="0"/>
              <a:t>För att hjälp med måltiden ska bedömas vara ett grundläggande behov krävs att den försäkrade behöver hjälp att inta måltiden (jämför prop. 1992/93:159 s. 64 och 174).</a:t>
            </a:r>
          </a:p>
          <a:p>
            <a:r>
              <a:rPr lang="sv-SE" dirty="0"/>
              <a:t>HFD säger att måltid innebär att kroppen får i sig näring. </a:t>
            </a:r>
          </a:p>
        </p:txBody>
      </p:sp>
      <p:sp>
        <p:nvSpPr>
          <p:cNvPr id="7" name="Rektangel 6">
            <a:extLst>
              <a:ext uri="{FF2B5EF4-FFF2-40B4-BE49-F238E27FC236}">
                <a16:creationId xmlns:a16="http://schemas.microsoft.com/office/drawing/2014/main" id="{067344B8-60C8-02DF-7079-EFE95FE9004E}"/>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Måltider</a:t>
            </a:r>
          </a:p>
        </p:txBody>
      </p:sp>
      <p:pic>
        <p:nvPicPr>
          <p:cNvPr id="8" name="Platshållare för innehåll 7" descr="En bild som visar person, klädsel, inomhus, bordsservis&#10;&#10;AI-genererat innehåll kan vara felaktigt.">
            <a:extLst>
              <a:ext uri="{FF2B5EF4-FFF2-40B4-BE49-F238E27FC236}">
                <a16:creationId xmlns:a16="http://schemas.microsoft.com/office/drawing/2014/main" id="{502FEDF0-4F05-9FB3-72D3-0CBB23C8942D}"/>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20645" y="2214563"/>
            <a:ext cx="2608736" cy="3911600"/>
          </a:xfrm>
        </p:spPr>
      </p:pic>
    </p:spTree>
    <p:extLst>
      <p:ext uri="{BB962C8B-B14F-4D97-AF65-F5344CB8AC3E}">
        <p14:creationId xmlns:p14="http://schemas.microsoft.com/office/powerpoint/2010/main" val="280380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C42D9-491A-2A22-FADD-B2D71C60AED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1280727-10E7-822A-8CFD-7772C5F46851}"/>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CF6C7A8A-848D-002C-D5C6-0D41CECC8C36}"/>
              </a:ext>
            </a:extLst>
          </p:cNvPr>
          <p:cNvSpPr>
            <a:spLocks noGrp="1"/>
          </p:cNvSpPr>
          <p:nvPr>
            <p:ph sz="half" idx="1"/>
          </p:nvPr>
        </p:nvSpPr>
        <p:spPr/>
        <p:txBody>
          <a:bodyPr>
            <a:normAutofit/>
          </a:bodyPr>
          <a:lstStyle/>
          <a:p>
            <a:r>
              <a:rPr lang="sv-SE" dirty="0"/>
              <a:t>Sondmatning är att jämställa med att äta. Det som ingår är själva näringstillförseln, från påkoppling av sondslang till urkoppling av denna. </a:t>
            </a:r>
          </a:p>
          <a:p>
            <a:r>
              <a:rPr lang="sv-SE" dirty="0"/>
              <a:t>Däremot ingår inte förberedelse och efterarbetet, som till exempel att göra rent sondsprutan</a:t>
            </a:r>
          </a:p>
        </p:txBody>
      </p:sp>
      <p:sp>
        <p:nvSpPr>
          <p:cNvPr id="7" name="Rektangel 6">
            <a:extLst>
              <a:ext uri="{FF2B5EF4-FFF2-40B4-BE49-F238E27FC236}">
                <a16:creationId xmlns:a16="http://schemas.microsoft.com/office/drawing/2014/main" id="{9A51397A-1E51-05F6-29E7-903E1FCC2372}"/>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Måltider</a:t>
            </a:r>
          </a:p>
        </p:txBody>
      </p:sp>
      <p:pic>
        <p:nvPicPr>
          <p:cNvPr id="8" name="Platshållare för innehåll 7" descr="En bild som visar person, klädsel, inomhus, bordsservis&#10;&#10;AI-genererat innehåll kan vara felaktigt.">
            <a:extLst>
              <a:ext uri="{FF2B5EF4-FFF2-40B4-BE49-F238E27FC236}">
                <a16:creationId xmlns:a16="http://schemas.microsoft.com/office/drawing/2014/main" id="{A21C0C88-5EE4-9653-F710-8207D1ECF2C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20645" y="2214563"/>
            <a:ext cx="2608736" cy="3911600"/>
          </a:xfrm>
        </p:spPr>
      </p:pic>
    </p:spTree>
    <p:extLst>
      <p:ext uri="{BB962C8B-B14F-4D97-AF65-F5344CB8AC3E}">
        <p14:creationId xmlns:p14="http://schemas.microsoft.com/office/powerpoint/2010/main" val="215331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662BD-813B-CC91-B560-37F3E9D0A7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548AA47-EEE9-445C-B037-AE8F49C2258E}"/>
              </a:ext>
            </a:extLst>
          </p:cNvPr>
          <p:cNvSpPr>
            <a:spLocks noGrp="1"/>
          </p:cNvSpPr>
          <p:nvPr>
            <p:ph type="title"/>
          </p:nvPr>
        </p:nvSpPr>
        <p:spPr/>
        <p:txBody>
          <a:bodyPr/>
          <a:lstStyle/>
          <a:p>
            <a:r>
              <a:rPr lang="sv-SE" dirty="0"/>
              <a:t>Grundläggande behov inom personlig assistans</a:t>
            </a:r>
          </a:p>
        </p:txBody>
      </p:sp>
      <p:sp>
        <p:nvSpPr>
          <p:cNvPr id="3" name="Platshållare för innehåll 2">
            <a:extLst>
              <a:ext uri="{FF2B5EF4-FFF2-40B4-BE49-F238E27FC236}">
                <a16:creationId xmlns:a16="http://schemas.microsoft.com/office/drawing/2014/main" id="{910C14D0-0B9B-054C-3AC6-9371D7891D1A}"/>
              </a:ext>
            </a:extLst>
          </p:cNvPr>
          <p:cNvSpPr>
            <a:spLocks noGrp="1"/>
          </p:cNvSpPr>
          <p:nvPr>
            <p:ph sz="half" idx="1"/>
          </p:nvPr>
        </p:nvSpPr>
        <p:spPr/>
        <p:txBody>
          <a:bodyPr>
            <a:normAutofit/>
          </a:bodyPr>
          <a:lstStyle/>
          <a:p>
            <a:r>
              <a:rPr lang="sv-SE" dirty="0"/>
              <a:t>Även när personen rent fysiskt kan föra maten till munnen, men inte förstår att hen ska göra det räknas det som grundläggande behov</a:t>
            </a:r>
          </a:p>
          <a:p>
            <a:r>
              <a:rPr lang="sv-SE" dirty="0"/>
              <a:t>I att inta en måltid ingår även att tugga och svälja maten och att hjälpa en person som har satt i halsen.</a:t>
            </a:r>
          </a:p>
        </p:txBody>
      </p:sp>
      <p:sp>
        <p:nvSpPr>
          <p:cNvPr id="7" name="Rektangel 6">
            <a:extLst>
              <a:ext uri="{FF2B5EF4-FFF2-40B4-BE49-F238E27FC236}">
                <a16:creationId xmlns:a16="http://schemas.microsoft.com/office/drawing/2014/main" id="{57C2F842-F88E-C34F-9429-8B99036DFD97}"/>
              </a:ext>
            </a:extLst>
          </p:cNvPr>
          <p:cNvSpPr/>
          <p:nvPr/>
        </p:nvSpPr>
        <p:spPr>
          <a:xfrm>
            <a:off x="7453110" y="731235"/>
            <a:ext cx="4038600" cy="55146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b="1" dirty="0">
                <a:solidFill>
                  <a:srgbClr val="0070C0"/>
                </a:solidFill>
                <a:latin typeface="Avenir Next LT Pro"/>
                <a:cs typeface="Calibri"/>
              </a:rPr>
              <a:t>Måltider</a:t>
            </a:r>
          </a:p>
        </p:txBody>
      </p:sp>
      <p:pic>
        <p:nvPicPr>
          <p:cNvPr id="8" name="Platshållare för innehåll 7" descr="En bild som visar person, klädsel, inomhus, bordsservis&#10;&#10;AI-genererat innehåll kan vara felaktigt.">
            <a:extLst>
              <a:ext uri="{FF2B5EF4-FFF2-40B4-BE49-F238E27FC236}">
                <a16:creationId xmlns:a16="http://schemas.microsoft.com/office/drawing/2014/main" id="{E20C794B-E16E-930E-80E8-183BA3D7676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20645" y="2214563"/>
            <a:ext cx="2608736" cy="3911600"/>
          </a:xfrm>
        </p:spPr>
      </p:pic>
    </p:spTree>
    <p:extLst>
      <p:ext uri="{BB962C8B-B14F-4D97-AF65-F5344CB8AC3E}">
        <p14:creationId xmlns:p14="http://schemas.microsoft.com/office/powerpoint/2010/main" val="10711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1D86AFAC-5E14-46B7-9C66-633308F77210}" vid="{1A6127BD-2521-4528-A178-50CDE87728E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Hjärnkraftpresentation</Template>
  <TotalTime>58</TotalTime>
  <Words>949</Words>
  <Application>Microsoft Office PowerPoint</Application>
  <PresentationFormat>Bredbild</PresentationFormat>
  <Paragraphs>115</Paragraphs>
  <Slides>19</Slides>
  <Notes>5</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Aptos</vt:lpstr>
      <vt:lpstr>Arial</vt:lpstr>
      <vt:lpstr>Avenir Next LT Pro</vt:lpstr>
      <vt:lpstr>Calibri</vt:lpstr>
      <vt:lpstr>Office-tema</vt:lpstr>
      <vt:lpstr> </vt:lpstr>
      <vt:lpstr>Personlig assistans</vt:lpstr>
      <vt:lpstr>Vad är grundläggande behov?</vt:lpstr>
      <vt:lpstr>Grundläggande behov inom personlig assistans</vt:lpstr>
      <vt:lpstr>Grundläggande behov inom personlig assistans</vt:lpstr>
      <vt:lpstr>Grundläggande behov inom personlig assistans</vt:lpstr>
      <vt:lpstr>Grundläggande behov inom personlig assistans</vt:lpstr>
      <vt:lpstr>Grundläggande behov inom personlig assistans</vt:lpstr>
      <vt:lpstr>Grundläggande behov inom personlig assistans</vt:lpstr>
      <vt:lpstr>Grundläggande behov inom personlig assistans</vt:lpstr>
      <vt:lpstr>Grundläggande behov inom personlig assistans</vt:lpstr>
      <vt:lpstr>Grundläggande behov inom personlig assistans</vt:lpstr>
      <vt:lpstr>Grundläggande behov inom personlig assistans</vt:lpstr>
      <vt:lpstr>Grundläggande behov inom personlig assistans</vt:lpstr>
      <vt:lpstr>Grundläggande behov inom personlig assistans</vt:lpstr>
      <vt:lpstr>Grundläggande behov inom personlig assistans</vt:lpstr>
      <vt:lpstr>Kommunal eller statlig?</vt:lpstr>
      <vt:lpstr>Skillnader?</vt:lpstr>
      <vt:lpstr>Övriga behov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Barsk Holmbom</dc:creator>
  <cp:lastModifiedBy>Anna Barsk Holmbom</cp:lastModifiedBy>
  <cp:revision>1</cp:revision>
  <dcterms:created xsi:type="dcterms:W3CDTF">2025-09-28T12:55:20Z</dcterms:created>
  <dcterms:modified xsi:type="dcterms:W3CDTF">2025-09-28T13:54:16Z</dcterms:modified>
</cp:coreProperties>
</file>