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5" r:id="rId2"/>
    <p:sldId id="316" r:id="rId3"/>
    <p:sldId id="309" r:id="rId4"/>
    <p:sldId id="297" r:id="rId5"/>
    <p:sldId id="286" r:id="rId6"/>
    <p:sldId id="288" r:id="rId7"/>
    <p:sldId id="289" r:id="rId8"/>
    <p:sldId id="290" r:id="rId9"/>
    <p:sldId id="298" r:id="rId10"/>
    <p:sldId id="299" r:id="rId11"/>
    <p:sldId id="300" r:id="rId12"/>
    <p:sldId id="301" r:id="rId13"/>
    <p:sldId id="302" r:id="rId14"/>
    <p:sldId id="303" r:id="rId15"/>
    <p:sldId id="322" r:id="rId16"/>
    <p:sldId id="306" r:id="rId17"/>
    <p:sldId id="304" r:id="rId18"/>
    <p:sldId id="305" r:id="rId19"/>
    <p:sldId id="307" r:id="rId20"/>
    <p:sldId id="308" r:id="rId21"/>
    <p:sldId id="291" r:id="rId22"/>
    <p:sldId id="296" r:id="rId23"/>
    <p:sldId id="294" r:id="rId24"/>
    <p:sldId id="295" r:id="rId25"/>
    <p:sldId id="293" r:id="rId26"/>
    <p:sldId id="292" r:id="rId27"/>
    <p:sldId id="323" r:id="rId28"/>
    <p:sldId id="327" r:id="rId29"/>
    <p:sldId id="328" r:id="rId30"/>
    <p:sldId id="310" r:id="rId31"/>
    <p:sldId id="321" r:id="rId32"/>
    <p:sldId id="311" r:id="rId33"/>
    <p:sldId id="312" r:id="rId34"/>
    <p:sldId id="313" r:id="rId35"/>
    <p:sldId id="314" r:id="rId36"/>
    <p:sldId id="319" r:id="rId37"/>
    <p:sldId id="320" r:id="rId38"/>
    <p:sldId id="317" r:id="rId39"/>
    <p:sldId id="318" r:id="rId40"/>
    <p:sldId id="324" r:id="rId41"/>
    <p:sldId id="315" r:id="rId42"/>
    <p:sldId id="325" r:id="rId43"/>
    <p:sldId id="326" r:id="rId44"/>
  </p:sldIdLst>
  <p:sldSz cx="12192000" cy="6858000"/>
  <p:notesSz cx="7104063"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5" userDrawn="1">
          <p15:clr>
            <a:srgbClr val="A4A3A4"/>
          </p15:clr>
        </p15:guide>
        <p15:guide id="2" pos="1164" userDrawn="1">
          <p15:clr>
            <a:srgbClr val="A4A3A4"/>
          </p15:clr>
        </p15:guide>
      </p15:sldGuideLst>
    </p:ext>
    <p:ext uri="{2D200454-40CA-4A62-9FC3-DE9A4176ACB9}">
      <p15:notesGuideLst xmlns:p15="http://schemas.microsoft.com/office/powerpoint/2012/main">
        <p15:guide id="1" orient="horz" pos="3231"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B72"/>
    <a:srgbClr val="FBA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3AFBE-634C-E346-B856-83F4612FAEC8}" v="15" dt="2025-03-18T09:03:16.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3" autoAdjust="0"/>
    <p:restoredTop sz="96671" autoAdjust="0"/>
  </p:normalViewPr>
  <p:slideViewPr>
    <p:cSldViewPr snapToGrid="0">
      <p:cViewPr varScale="1">
        <p:scale>
          <a:sx n="104" d="100"/>
          <a:sy n="104" d="100"/>
        </p:scale>
        <p:origin x="472" y="496"/>
      </p:cViewPr>
      <p:guideLst>
        <p:guide orient="horz" pos="1275"/>
        <p:guide pos="1164"/>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3231"/>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3078427" cy="513507"/>
          </a:xfrm>
          <a:prstGeom prst="rect">
            <a:avLst/>
          </a:prstGeom>
        </p:spPr>
        <p:txBody>
          <a:bodyPr vert="horz" lIns="94780" tIns="47390" rIns="94780" bIns="47390" rtlCol="0"/>
          <a:lstStyle>
            <a:lvl1pPr algn="l">
              <a:defRPr sz="1300"/>
            </a:lvl1pPr>
          </a:lstStyle>
          <a:p>
            <a:endParaRPr lang="sv-SE"/>
          </a:p>
        </p:txBody>
      </p:sp>
      <p:sp>
        <p:nvSpPr>
          <p:cNvPr id="3" name="Platshållare för datum 2"/>
          <p:cNvSpPr>
            <a:spLocks noGrp="1"/>
          </p:cNvSpPr>
          <p:nvPr>
            <p:ph type="dt" idx="1"/>
          </p:nvPr>
        </p:nvSpPr>
        <p:spPr>
          <a:xfrm>
            <a:off x="4023992" y="1"/>
            <a:ext cx="3078427" cy="513507"/>
          </a:xfrm>
          <a:prstGeom prst="rect">
            <a:avLst/>
          </a:prstGeom>
        </p:spPr>
        <p:txBody>
          <a:bodyPr vert="horz" lIns="94780" tIns="47390" rIns="94780" bIns="47390" rtlCol="0"/>
          <a:lstStyle>
            <a:lvl1pPr algn="r">
              <a:defRPr sz="1300"/>
            </a:lvl1pPr>
          </a:lstStyle>
          <a:p>
            <a:fld id="{5855DAC8-01B5-4439-B83E-0E06C25A1468}" type="datetimeFigureOut">
              <a:rPr lang="sv-SE" smtClean="0"/>
              <a:t>2025-03-24</a:t>
            </a:fld>
            <a:endParaRPr lang="sv-SE"/>
          </a:p>
        </p:txBody>
      </p:sp>
      <p:sp>
        <p:nvSpPr>
          <p:cNvPr id="4" name="Platshållare för bildobjekt 3"/>
          <p:cNvSpPr>
            <a:spLocks noGrp="1" noRot="1" noChangeAspect="1"/>
          </p:cNvSpPr>
          <p:nvPr>
            <p:ph type="sldImg" idx="2"/>
          </p:nvPr>
        </p:nvSpPr>
        <p:spPr>
          <a:xfrm>
            <a:off x="484188" y="1279525"/>
            <a:ext cx="6135687" cy="3451225"/>
          </a:xfrm>
          <a:prstGeom prst="rect">
            <a:avLst/>
          </a:prstGeom>
          <a:noFill/>
          <a:ln w="12700">
            <a:solidFill>
              <a:prstClr val="black"/>
            </a:solidFill>
          </a:ln>
        </p:spPr>
        <p:txBody>
          <a:bodyPr vert="horz" lIns="94780" tIns="47390" rIns="94780" bIns="47390" rtlCol="0" anchor="ctr"/>
          <a:lstStyle/>
          <a:p>
            <a:endParaRPr lang="sv-SE"/>
          </a:p>
        </p:txBody>
      </p:sp>
      <p:sp>
        <p:nvSpPr>
          <p:cNvPr id="5" name="Platshållare för anteckningar 4"/>
          <p:cNvSpPr>
            <a:spLocks noGrp="1"/>
          </p:cNvSpPr>
          <p:nvPr>
            <p:ph type="body" sz="quarter" idx="3"/>
          </p:nvPr>
        </p:nvSpPr>
        <p:spPr>
          <a:xfrm>
            <a:off x="710407" y="4925408"/>
            <a:ext cx="5683250" cy="4029880"/>
          </a:xfrm>
          <a:prstGeom prst="rect">
            <a:avLst/>
          </a:prstGeom>
        </p:spPr>
        <p:txBody>
          <a:bodyPr vert="horz" lIns="94780" tIns="47390" rIns="94780" bIns="4739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721108"/>
            <a:ext cx="3078427" cy="513506"/>
          </a:xfrm>
          <a:prstGeom prst="rect">
            <a:avLst/>
          </a:prstGeom>
        </p:spPr>
        <p:txBody>
          <a:bodyPr vert="horz" lIns="94780" tIns="47390" rIns="94780" bIns="47390"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8"/>
            <a:ext cx="3078427" cy="513506"/>
          </a:xfrm>
          <a:prstGeom prst="rect">
            <a:avLst/>
          </a:prstGeom>
        </p:spPr>
        <p:txBody>
          <a:bodyPr vert="horz" lIns="94780" tIns="47390" rIns="94780" bIns="47390" rtlCol="0" anchor="b"/>
          <a:lstStyle>
            <a:lvl1pPr algn="r">
              <a:defRPr sz="1300"/>
            </a:lvl1pPr>
          </a:lstStyle>
          <a:p>
            <a:fld id="{D5E1C57D-E0D7-40CC-9140-9E7FEA152CE3}" type="slidenum">
              <a:rPr lang="sv-SE" smtClean="0"/>
              <a:t>‹#›</a:t>
            </a:fld>
            <a:endParaRPr lang="sv-SE"/>
          </a:p>
        </p:txBody>
      </p:sp>
    </p:spTree>
    <p:extLst>
      <p:ext uri="{BB962C8B-B14F-4D97-AF65-F5344CB8AC3E}">
        <p14:creationId xmlns:p14="http://schemas.microsoft.com/office/powerpoint/2010/main" val="199024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heter Emma Pettersson och är 34 år.</a:t>
            </a:r>
          </a:p>
          <a:p>
            <a:r>
              <a:rPr lang="sv-SE" dirty="0"/>
              <a:t>Idag ska berätta för er om när mitt liv förändrades och en helt ny värld blev min vardag.</a:t>
            </a:r>
          </a:p>
          <a:p>
            <a:r>
              <a:rPr lang="sv-SE" dirty="0"/>
              <a:t>Jag gick sista året på gymnasiet – och blev tillsammans med en kille.</a:t>
            </a:r>
          </a:p>
          <a:p>
            <a:r>
              <a:rPr lang="sv-SE" dirty="0"/>
              <a:t>Första mötet med honom var konstigt och jag tänker fortfarande ofta på det.</a:t>
            </a:r>
          </a:p>
          <a:p>
            <a:r>
              <a:rPr lang="sv-SE" dirty="0"/>
              <a:t>Det hela började med att han gick förbi oss i korridoren och började fotografera oss.</a:t>
            </a:r>
          </a:p>
          <a:p>
            <a:r>
              <a:rPr lang="sv-SE" dirty="0"/>
              <a:t>Vi tyckte det var provocerande så vi bad honom ta bort bilderna, men det ville han inte för han tycke jag var söt och ville ha en bild på mig.</a:t>
            </a:r>
          </a:p>
          <a:p>
            <a:r>
              <a:rPr lang="sv-SE" dirty="0"/>
              <a:t>Jag blev lite charmad av honom.</a:t>
            </a:r>
          </a:p>
          <a:p>
            <a:r>
              <a:rPr lang="sv-SE" dirty="0"/>
              <a:t>Vi började träffas och han visade en romantisk sida, vi blev tillsammans på alla hjärtansdag 2009.</a:t>
            </a:r>
          </a:p>
          <a:p>
            <a:r>
              <a:rPr lang="sv-SE" dirty="0"/>
              <a:t>I början var allt spännande, han vakade över mig och det var en trygg känsla.</a:t>
            </a:r>
          </a:p>
          <a:p>
            <a:endParaRPr lang="sv-SE" dirty="0"/>
          </a:p>
        </p:txBody>
      </p:sp>
      <p:sp>
        <p:nvSpPr>
          <p:cNvPr id="4" name="Platshållare för bildnummer 3"/>
          <p:cNvSpPr>
            <a:spLocks noGrp="1"/>
          </p:cNvSpPr>
          <p:nvPr>
            <p:ph type="sldNum" sz="quarter" idx="5"/>
          </p:nvPr>
        </p:nvSpPr>
        <p:spPr/>
        <p:txBody>
          <a:bodyPr/>
          <a:lstStyle/>
          <a:p>
            <a:fld id="{D5E1C57D-E0D7-40CC-9140-9E7FEA152CE3}" type="slidenum">
              <a:rPr lang="sv-SE" smtClean="0"/>
              <a:t>5</a:t>
            </a:fld>
            <a:endParaRPr lang="sv-SE"/>
          </a:p>
        </p:txBody>
      </p:sp>
    </p:spTree>
    <p:extLst>
      <p:ext uri="{BB962C8B-B14F-4D97-AF65-F5344CB8AC3E}">
        <p14:creationId xmlns:p14="http://schemas.microsoft.com/office/powerpoint/2010/main" val="3385161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6E900-2AAA-7075-C487-EEF9F77D137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9E174FF-03B4-F7AE-81FF-70F89B42FDC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6ECE29-7CF3-6A44-9ABF-BE5FC2D4EFFD}"/>
              </a:ext>
            </a:extLst>
          </p:cNvPr>
          <p:cNvSpPr>
            <a:spLocks noGrp="1"/>
          </p:cNvSpPr>
          <p:nvPr>
            <p:ph type="body" idx="1"/>
          </p:nvPr>
        </p:nvSpPr>
        <p:spPr/>
        <p:txBody>
          <a:bodyPr/>
          <a:lstStyle/>
          <a:p>
            <a:endParaRPr lang="sv-SE" dirty="0">
              <a:solidFill>
                <a:schemeClr val="tx1"/>
              </a:solidFill>
            </a:endParaRPr>
          </a:p>
        </p:txBody>
      </p:sp>
      <p:sp>
        <p:nvSpPr>
          <p:cNvPr id="4" name="Platshållare för bildnummer 3">
            <a:extLst>
              <a:ext uri="{FF2B5EF4-FFF2-40B4-BE49-F238E27FC236}">
                <a16:creationId xmlns:a16="http://schemas.microsoft.com/office/drawing/2014/main" id="{A1F8DBBD-3C6C-F008-73EF-F81625C6AB75}"/>
              </a:ext>
            </a:extLst>
          </p:cNvPr>
          <p:cNvSpPr>
            <a:spLocks noGrp="1"/>
          </p:cNvSpPr>
          <p:nvPr>
            <p:ph type="sldNum" sz="quarter" idx="5"/>
          </p:nvPr>
        </p:nvSpPr>
        <p:spPr/>
        <p:txBody>
          <a:bodyPr/>
          <a:lstStyle/>
          <a:p>
            <a:fld id="{D5E1C57D-E0D7-40CC-9140-9E7FEA152CE3}" type="slidenum">
              <a:rPr lang="sv-SE" smtClean="0"/>
              <a:t>14</a:t>
            </a:fld>
            <a:endParaRPr lang="sv-SE"/>
          </a:p>
        </p:txBody>
      </p:sp>
    </p:spTree>
    <p:extLst>
      <p:ext uri="{BB962C8B-B14F-4D97-AF65-F5344CB8AC3E}">
        <p14:creationId xmlns:p14="http://schemas.microsoft.com/office/powerpoint/2010/main" val="344412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var en stark förälskelse!</a:t>
            </a:r>
          </a:p>
          <a:p>
            <a:r>
              <a:rPr lang="sv-SE" dirty="0"/>
              <a:t>Ju längre tiden gick blev relationen mer och mer komplicerad.</a:t>
            </a:r>
          </a:p>
          <a:p>
            <a:r>
              <a:rPr lang="sv-SE" dirty="0"/>
              <a:t>Han började kontrollera mig på ett obehagligt sätt, han var svartsjuk och varje gång vi sågs gick han igenom min mobil.</a:t>
            </a:r>
          </a:p>
          <a:p>
            <a:r>
              <a:rPr lang="sv-SE" dirty="0"/>
              <a:t>Jag började ifrågasätta hans beteende. Ordet psykopat kom upp i mitt huvud. Jag började läsa på nätet om hur en psykopat </a:t>
            </a:r>
            <a:r>
              <a:rPr lang="sv-SE" dirty="0" err="1"/>
              <a:t>beteer</a:t>
            </a:r>
            <a:r>
              <a:rPr lang="sv-SE" dirty="0"/>
              <a:t> sig, gjorde ett test: Är din partner en psykopat? Svaret var JA!</a:t>
            </a:r>
          </a:p>
          <a:p>
            <a:r>
              <a:rPr lang="sv-SE" dirty="0"/>
              <a:t>Jag blev rädd, men var ändå på något sätt förälskad.</a:t>
            </a:r>
          </a:p>
        </p:txBody>
      </p:sp>
      <p:sp>
        <p:nvSpPr>
          <p:cNvPr id="4" name="Platshållare för bildnummer 3"/>
          <p:cNvSpPr>
            <a:spLocks noGrp="1"/>
          </p:cNvSpPr>
          <p:nvPr>
            <p:ph type="sldNum" sz="quarter" idx="5"/>
          </p:nvPr>
        </p:nvSpPr>
        <p:spPr/>
        <p:txBody>
          <a:bodyPr/>
          <a:lstStyle/>
          <a:p>
            <a:fld id="{D5E1C57D-E0D7-40CC-9140-9E7FEA152CE3}" type="slidenum">
              <a:rPr lang="sv-SE" smtClean="0"/>
              <a:t>6</a:t>
            </a:fld>
            <a:endParaRPr lang="sv-SE"/>
          </a:p>
        </p:txBody>
      </p:sp>
    </p:spTree>
    <p:extLst>
      <p:ext uri="{BB962C8B-B14F-4D97-AF65-F5344CB8AC3E}">
        <p14:creationId xmlns:p14="http://schemas.microsoft.com/office/powerpoint/2010/main" val="425259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0E7A3-74B1-1211-1393-34BDBE1BBC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254AE86-4588-FF97-D475-0BBB57BC5A3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79FB8A0-7FA5-E0DC-5179-F91558C9FC49}"/>
              </a:ext>
            </a:extLst>
          </p:cNvPr>
          <p:cNvSpPr>
            <a:spLocks noGrp="1"/>
          </p:cNvSpPr>
          <p:nvPr>
            <p:ph type="body" idx="1"/>
          </p:nvPr>
        </p:nvSpPr>
        <p:spPr/>
        <p:txBody>
          <a:bodyPr/>
          <a:lstStyle/>
          <a:p>
            <a:r>
              <a:rPr lang="sv-SE" dirty="0"/>
              <a:t>Sommaren och hösten var en känslomässig berg och dalbana.</a:t>
            </a:r>
          </a:p>
          <a:p>
            <a:r>
              <a:rPr lang="sv-SE" dirty="0"/>
              <a:t>Jag kände mig nedbruten och som flugan i spindelns nät. Visste inte hur jag skulle komma loss.</a:t>
            </a:r>
          </a:p>
          <a:p>
            <a:r>
              <a:rPr lang="sv-SE" dirty="0"/>
              <a:t>Jag berättade inget för mina föräldrar, ljög ofta om var jag var, </a:t>
            </a:r>
            <a:r>
              <a:rPr lang="sv-SE" dirty="0" err="1"/>
              <a:t>döljde</a:t>
            </a:r>
            <a:r>
              <a:rPr lang="sv-SE" dirty="0"/>
              <a:t> mina blåmärken.</a:t>
            </a:r>
          </a:p>
          <a:p>
            <a:r>
              <a:rPr lang="sv-SE" dirty="0"/>
              <a:t>En kväll ringde han och ville träffas, men jag var trött och ville bara vara hemma. Till slut ficka han ändå mig att gå med på att träffas.</a:t>
            </a:r>
          </a:p>
          <a:p>
            <a:r>
              <a:rPr lang="sv-SE" dirty="0"/>
              <a:t>Vi träffades vid skolan, vi tjafsade. Jag ville inte åka med honom, men plötsligt drog han in mig i bilen.</a:t>
            </a:r>
          </a:p>
          <a:p>
            <a:r>
              <a:rPr lang="sv-SE" dirty="0"/>
              <a:t>Vi bråkade och till slut hamnade vi vid </a:t>
            </a:r>
            <a:r>
              <a:rPr lang="sv-SE" dirty="0" err="1"/>
              <a:t>Vä</a:t>
            </a:r>
            <a:r>
              <a:rPr lang="sv-SE" dirty="0"/>
              <a:t> kyrkoruin, där misshandlade han mig och våldtog mig.</a:t>
            </a:r>
          </a:p>
          <a:p>
            <a:r>
              <a:rPr lang="sv-SE" dirty="0"/>
              <a:t>Sen tvingade han mig att åka med honom hem och sova i hans lägenhet.</a:t>
            </a:r>
          </a:p>
          <a:p>
            <a:r>
              <a:rPr lang="sv-SE" dirty="0"/>
              <a:t>Då var han lugn igen, på morgonen skjutsade han mig hem.</a:t>
            </a:r>
          </a:p>
          <a:p>
            <a:r>
              <a:rPr lang="sv-SE" dirty="0"/>
              <a:t>Jag berättade inget för mina föräldrar, jag var rädd och skämdes.</a:t>
            </a:r>
          </a:p>
          <a:p>
            <a:r>
              <a:rPr lang="sv-SE" dirty="0"/>
              <a:t>Men tillsammans med min bästa vän åkte jag till ungdomsmottagningen och berättade för en kurator om vad jag varit med om. Jag ville bli fri från honom! Det blev en polisanmälan och kontaktförbud.</a:t>
            </a:r>
          </a:p>
          <a:p>
            <a:endParaRPr lang="sv-SE" dirty="0"/>
          </a:p>
        </p:txBody>
      </p:sp>
      <p:sp>
        <p:nvSpPr>
          <p:cNvPr id="4" name="Platshållare för bildnummer 3">
            <a:extLst>
              <a:ext uri="{FF2B5EF4-FFF2-40B4-BE49-F238E27FC236}">
                <a16:creationId xmlns:a16="http://schemas.microsoft.com/office/drawing/2014/main" id="{262424DE-986E-65C5-CFF0-0425A39A45BA}"/>
              </a:ext>
            </a:extLst>
          </p:cNvPr>
          <p:cNvSpPr>
            <a:spLocks noGrp="1"/>
          </p:cNvSpPr>
          <p:nvPr>
            <p:ph type="sldNum" sz="quarter" idx="5"/>
          </p:nvPr>
        </p:nvSpPr>
        <p:spPr/>
        <p:txBody>
          <a:bodyPr/>
          <a:lstStyle/>
          <a:p>
            <a:fld id="{D5E1C57D-E0D7-40CC-9140-9E7FEA152CE3}" type="slidenum">
              <a:rPr lang="sv-SE" smtClean="0"/>
              <a:t>7</a:t>
            </a:fld>
            <a:endParaRPr lang="sv-SE"/>
          </a:p>
        </p:txBody>
      </p:sp>
    </p:spTree>
    <p:extLst>
      <p:ext uri="{BB962C8B-B14F-4D97-AF65-F5344CB8AC3E}">
        <p14:creationId xmlns:p14="http://schemas.microsoft.com/office/powerpoint/2010/main" val="149311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Jag hade tid för uppkörning den 6 november 2009. </a:t>
            </a:r>
          </a:p>
          <a:p>
            <a:r>
              <a:rPr lang="sv-SE" dirty="0">
                <a:solidFill>
                  <a:schemeClr val="tx1"/>
                </a:solidFill>
              </a:rPr>
              <a:t>Före uppkörningen skulle jag ha en körlektion för att vara säker på att klara det.</a:t>
            </a:r>
          </a:p>
          <a:p>
            <a:r>
              <a:rPr lang="sv-SE" dirty="0">
                <a:solidFill>
                  <a:schemeClr val="tx1"/>
                </a:solidFill>
              </a:rPr>
              <a:t>Jag vågade knappt gå hemifrån eftersom jag tyckte att jag så mitt Ex överallt.</a:t>
            </a:r>
          </a:p>
          <a:p>
            <a:r>
              <a:rPr lang="sv-SE" dirty="0">
                <a:solidFill>
                  <a:schemeClr val="tx1"/>
                </a:solidFill>
              </a:rPr>
              <a:t>Pappa skjutsade mig till körskolan och såg till att jag kom in genom porten.</a:t>
            </a:r>
          </a:p>
          <a:p>
            <a:r>
              <a:rPr lang="sv-SE" dirty="0">
                <a:solidFill>
                  <a:schemeClr val="tx1"/>
                </a:solidFill>
              </a:rPr>
              <a:t>Inne i trapphuset stod en man med ryggen vänd mot mig. När jag gick förbi vände han sig om och jag såg vem det var!</a:t>
            </a:r>
          </a:p>
          <a:p>
            <a:r>
              <a:rPr lang="sv-SE" dirty="0">
                <a:solidFill>
                  <a:schemeClr val="tx1"/>
                </a:solidFill>
              </a:rPr>
              <a:t>Jag trodde mitt hjärta skulle stanna. Det var han!!</a:t>
            </a:r>
          </a:p>
          <a:p>
            <a:endParaRPr lang="sv-SE" dirty="0">
              <a:solidFill>
                <a:schemeClr val="tx1"/>
              </a:solidFill>
            </a:endParaRPr>
          </a:p>
          <a:p>
            <a:r>
              <a:rPr lang="sv-SE" dirty="0">
                <a:solidFill>
                  <a:schemeClr val="tx1"/>
                </a:solidFill>
              </a:rPr>
              <a:t>Han tog ett hårt grepp om min arm. Jag blev så rädd att jag inte fick fram ett ljud.</a:t>
            </a:r>
          </a:p>
          <a:p>
            <a:r>
              <a:rPr lang="sv-SE" dirty="0">
                <a:solidFill>
                  <a:schemeClr val="tx1"/>
                </a:solidFill>
              </a:rPr>
              <a:t>Jag hade ingen kraft att slita mig loss, jag var chockad.</a:t>
            </a:r>
          </a:p>
          <a:p>
            <a:r>
              <a:rPr lang="sv-SE" dirty="0">
                <a:solidFill>
                  <a:schemeClr val="tx1"/>
                </a:solidFill>
              </a:rPr>
              <a:t>Jag kände hans kniv mot min rygg och han drog i väg mig ut på bakgården  och in i hans bil.</a:t>
            </a:r>
          </a:p>
          <a:p>
            <a:r>
              <a:rPr lang="sv-SE" dirty="0">
                <a:solidFill>
                  <a:schemeClr val="tx1"/>
                </a:solidFill>
              </a:rPr>
              <a:t>Han knuffade mig, slog mig, han startade bilen och körde iväg. Jag skrek. Under hela resan fortsatte han slå mig.</a:t>
            </a:r>
          </a:p>
          <a:p>
            <a:endParaRPr lang="sv-SE" dirty="0">
              <a:solidFill>
                <a:schemeClr val="tx1"/>
              </a:solidFill>
            </a:endParaRPr>
          </a:p>
          <a:p>
            <a:r>
              <a:rPr lang="sv-SE" dirty="0">
                <a:solidFill>
                  <a:schemeClr val="tx1"/>
                </a:solidFill>
              </a:rPr>
              <a:t>Till slut hamnade vi på Näsbyfält och han drog ut mig och fortsatte slå mig.</a:t>
            </a:r>
          </a:p>
          <a:p>
            <a:r>
              <a:rPr lang="sv-SE" dirty="0">
                <a:solidFill>
                  <a:schemeClr val="tx1"/>
                </a:solidFill>
              </a:rPr>
              <a:t>Jag bad för mitt liv, jag tänkte på Gud och bad om att någon skulle hitta mi.</a:t>
            </a:r>
          </a:p>
          <a:p>
            <a:r>
              <a:rPr lang="sv-SE" dirty="0">
                <a:solidFill>
                  <a:schemeClr val="tx1"/>
                </a:solidFill>
              </a:rPr>
              <a:t>Han tog stryptag på mig så att jag svimmade av. Han knivskar mig i underlivet och i ansiktet. Han lämnade mig för att dö!</a:t>
            </a:r>
          </a:p>
        </p:txBody>
      </p:sp>
      <p:sp>
        <p:nvSpPr>
          <p:cNvPr id="4" name="Platshållare för bildnummer 3"/>
          <p:cNvSpPr>
            <a:spLocks noGrp="1"/>
          </p:cNvSpPr>
          <p:nvPr>
            <p:ph type="sldNum" sz="quarter" idx="5"/>
          </p:nvPr>
        </p:nvSpPr>
        <p:spPr/>
        <p:txBody>
          <a:bodyPr/>
          <a:lstStyle/>
          <a:p>
            <a:fld id="{D5E1C57D-E0D7-40CC-9140-9E7FEA152CE3}" type="slidenum">
              <a:rPr lang="sv-SE" smtClean="0"/>
              <a:t>8</a:t>
            </a:fld>
            <a:endParaRPr lang="sv-SE"/>
          </a:p>
        </p:txBody>
      </p:sp>
    </p:spTree>
    <p:extLst>
      <p:ext uri="{BB962C8B-B14F-4D97-AF65-F5344CB8AC3E}">
        <p14:creationId xmlns:p14="http://schemas.microsoft.com/office/powerpoint/2010/main" val="41284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07DA6-AFDB-A37F-B756-CC9B9D8EE64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1EDE85C-6934-E14A-D004-BFEBEE5BC58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69898F5-B952-E109-8CC5-7D8192F12914}"/>
              </a:ext>
            </a:extLst>
          </p:cNvPr>
          <p:cNvSpPr>
            <a:spLocks noGrp="1"/>
          </p:cNvSpPr>
          <p:nvPr>
            <p:ph type="body" idx="1"/>
          </p:nvPr>
        </p:nvSpPr>
        <p:spPr/>
        <p:txBody>
          <a:bodyPr/>
          <a:lstStyle/>
          <a:p>
            <a:r>
              <a:rPr lang="sv-SE" dirty="0">
                <a:solidFill>
                  <a:schemeClr val="tx1"/>
                </a:solidFill>
              </a:rPr>
              <a:t>Körlärare efterlyste mig hos mina föräldrar och sen satte jakten igång.</a:t>
            </a:r>
          </a:p>
          <a:p>
            <a:endParaRPr lang="sv-SE" dirty="0">
              <a:solidFill>
                <a:schemeClr val="tx1"/>
              </a:solidFill>
            </a:endParaRPr>
          </a:p>
          <a:p>
            <a:r>
              <a:rPr lang="sv-SE" dirty="0">
                <a:solidFill>
                  <a:schemeClr val="tx1"/>
                </a:solidFill>
              </a:rPr>
              <a:t>Man hittade mig, jag låg på rygg, medvetslös, huvudet var svullet och stort som en basketboll, jag var täckt av blod. Polisen hörde ett rosslande ljud och sedan slutade jag andas.</a:t>
            </a:r>
          </a:p>
          <a:p>
            <a:endParaRPr lang="sv-SE" dirty="0">
              <a:solidFill>
                <a:schemeClr val="tx1"/>
              </a:solidFill>
            </a:endParaRPr>
          </a:p>
          <a:p>
            <a:r>
              <a:rPr lang="sv-SE" dirty="0">
                <a:solidFill>
                  <a:schemeClr val="tx1"/>
                </a:solidFill>
              </a:rPr>
              <a:t>Ilfart med ambulans till NIVA i Lund.</a:t>
            </a:r>
          </a:p>
        </p:txBody>
      </p:sp>
      <p:sp>
        <p:nvSpPr>
          <p:cNvPr id="4" name="Platshållare för bildnummer 3">
            <a:extLst>
              <a:ext uri="{FF2B5EF4-FFF2-40B4-BE49-F238E27FC236}">
                <a16:creationId xmlns:a16="http://schemas.microsoft.com/office/drawing/2014/main" id="{B6A73502-42BE-4CEA-E701-353F0C887985}"/>
              </a:ext>
            </a:extLst>
          </p:cNvPr>
          <p:cNvSpPr>
            <a:spLocks noGrp="1"/>
          </p:cNvSpPr>
          <p:nvPr>
            <p:ph type="sldNum" sz="quarter" idx="5"/>
          </p:nvPr>
        </p:nvSpPr>
        <p:spPr/>
        <p:txBody>
          <a:bodyPr/>
          <a:lstStyle/>
          <a:p>
            <a:fld id="{D5E1C57D-E0D7-40CC-9140-9E7FEA152CE3}" type="slidenum">
              <a:rPr lang="sv-SE" smtClean="0"/>
              <a:t>9</a:t>
            </a:fld>
            <a:endParaRPr lang="sv-SE"/>
          </a:p>
        </p:txBody>
      </p:sp>
    </p:spTree>
    <p:extLst>
      <p:ext uri="{BB962C8B-B14F-4D97-AF65-F5344CB8AC3E}">
        <p14:creationId xmlns:p14="http://schemas.microsoft.com/office/powerpoint/2010/main" val="130111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B160-E5F1-ABCF-0CC1-6F05B08B623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FE2A2A6-8BB6-7535-7646-DA24407F2E6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76EA141-2795-B8AD-EE21-87EBBC3538AF}"/>
              </a:ext>
            </a:extLst>
          </p:cNvPr>
          <p:cNvSpPr>
            <a:spLocks noGrp="1"/>
          </p:cNvSpPr>
          <p:nvPr>
            <p:ph type="body" idx="1"/>
          </p:nvPr>
        </p:nvSpPr>
        <p:spPr/>
        <p:txBody>
          <a:bodyPr/>
          <a:lstStyle/>
          <a:p>
            <a:r>
              <a:rPr lang="sv-SE" dirty="0">
                <a:solidFill>
                  <a:schemeClr val="tx1"/>
                </a:solidFill>
              </a:rPr>
              <a:t>Jag svävade mellan liv och död, fick intensivvård, respirator och övervakning dygnet runt. </a:t>
            </a:r>
          </a:p>
          <a:p>
            <a:r>
              <a:rPr lang="sv-SE" dirty="0">
                <a:solidFill>
                  <a:schemeClr val="tx1"/>
                </a:solidFill>
              </a:rPr>
              <a:t>Jag var inte vid medvetande men hörde ändå hur folk pratade med mig.</a:t>
            </a:r>
          </a:p>
          <a:p>
            <a:r>
              <a:rPr lang="sv-SE" dirty="0">
                <a:solidFill>
                  <a:schemeClr val="tx1"/>
                </a:solidFill>
              </a:rPr>
              <a:t>Mina föräldrar var närvarande hela tiden.</a:t>
            </a:r>
          </a:p>
          <a:p>
            <a:endParaRPr lang="sv-SE" dirty="0">
              <a:solidFill>
                <a:schemeClr val="tx1"/>
              </a:solidFill>
            </a:endParaRPr>
          </a:p>
          <a:p>
            <a:r>
              <a:rPr lang="sv-SE" dirty="0">
                <a:solidFill>
                  <a:schemeClr val="tx1"/>
                </a:solidFill>
              </a:rPr>
              <a:t>Läget var kritiskt, hjärnan svullnade, man var tvungen att ta bort stora bitar av skallbenet.</a:t>
            </a:r>
          </a:p>
          <a:p>
            <a:endParaRPr lang="sv-SE" dirty="0">
              <a:solidFill>
                <a:schemeClr val="tx1"/>
              </a:solidFill>
            </a:endParaRPr>
          </a:p>
          <a:p>
            <a:r>
              <a:rPr lang="sv-SE" dirty="0">
                <a:solidFill>
                  <a:schemeClr val="tx1"/>
                </a:solidFill>
              </a:rPr>
              <a:t>Jag hade omfattande skador, stora skador på kroppen men värst av allt:</a:t>
            </a:r>
          </a:p>
          <a:p>
            <a:r>
              <a:rPr lang="sv-SE" dirty="0">
                <a:solidFill>
                  <a:schemeClr val="tx1"/>
                </a:solidFill>
              </a:rPr>
              <a:t>Syrebristskador, kognitiva, traumatiska . Jag hade blivit hjärnskadad. </a:t>
            </a:r>
          </a:p>
          <a:p>
            <a:r>
              <a:rPr lang="sv-SE" dirty="0">
                <a:solidFill>
                  <a:schemeClr val="tx1"/>
                </a:solidFill>
              </a:rPr>
              <a:t>Mitt minne, lokalsinne, balans, simultankapacitet, svårt att prata  -- allt var påverkat.</a:t>
            </a:r>
          </a:p>
        </p:txBody>
      </p:sp>
      <p:sp>
        <p:nvSpPr>
          <p:cNvPr id="4" name="Platshållare för bildnummer 3">
            <a:extLst>
              <a:ext uri="{FF2B5EF4-FFF2-40B4-BE49-F238E27FC236}">
                <a16:creationId xmlns:a16="http://schemas.microsoft.com/office/drawing/2014/main" id="{305F8AA9-7B1F-2AF5-5A4E-18EA9B14D144}"/>
              </a:ext>
            </a:extLst>
          </p:cNvPr>
          <p:cNvSpPr>
            <a:spLocks noGrp="1"/>
          </p:cNvSpPr>
          <p:nvPr>
            <p:ph type="sldNum" sz="quarter" idx="5"/>
          </p:nvPr>
        </p:nvSpPr>
        <p:spPr/>
        <p:txBody>
          <a:bodyPr/>
          <a:lstStyle/>
          <a:p>
            <a:fld id="{D5E1C57D-E0D7-40CC-9140-9E7FEA152CE3}" type="slidenum">
              <a:rPr lang="sv-SE" smtClean="0"/>
              <a:t>10</a:t>
            </a:fld>
            <a:endParaRPr lang="sv-SE"/>
          </a:p>
        </p:txBody>
      </p:sp>
    </p:spTree>
    <p:extLst>
      <p:ext uri="{BB962C8B-B14F-4D97-AF65-F5344CB8AC3E}">
        <p14:creationId xmlns:p14="http://schemas.microsoft.com/office/powerpoint/2010/main" val="92336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9FDDD-8B80-BFB7-8A4F-C7B0018A8B6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9026516-5634-48EA-1597-48D7A042A5A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57FDCCA-E3D5-5075-5DC3-6C92F3366937}"/>
              </a:ext>
            </a:extLst>
          </p:cNvPr>
          <p:cNvSpPr>
            <a:spLocks noGrp="1"/>
          </p:cNvSpPr>
          <p:nvPr>
            <p:ph type="body" idx="1"/>
          </p:nvPr>
        </p:nvSpPr>
        <p:spPr/>
        <p:txBody>
          <a:bodyPr/>
          <a:lstStyle/>
          <a:p>
            <a:r>
              <a:rPr lang="sv-SE" dirty="0">
                <a:solidFill>
                  <a:schemeClr val="tx1"/>
                </a:solidFill>
              </a:rPr>
              <a:t>En helt ny värd – när jag vaknade upp och skulle börja ”leva igen”  var jag medvetande sänkt och hade hemska smärtor, var ständigt illamående och yr.</a:t>
            </a:r>
          </a:p>
          <a:p>
            <a:r>
              <a:rPr lang="sv-SE" dirty="0">
                <a:solidFill>
                  <a:schemeClr val="tx1"/>
                </a:solidFill>
              </a:rPr>
              <a:t>Jag var ständigt hjärntrött  det var som om jag befann mig i en dimma. Jag kommunicerade med tumme upp och tumme ned, jag kunde inte prata.</a:t>
            </a:r>
          </a:p>
          <a:p>
            <a:r>
              <a:rPr lang="sv-SE" dirty="0">
                <a:solidFill>
                  <a:schemeClr val="tx1"/>
                </a:solidFill>
              </a:rPr>
              <a:t>Jag kunder verkligen ingenting, det var ofattbart, ALLT fick jag lära mig igen med små </a:t>
            </a:r>
            <a:r>
              <a:rPr lang="sv-SE" dirty="0" err="1">
                <a:solidFill>
                  <a:schemeClr val="tx1"/>
                </a:solidFill>
              </a:rPr>
              <a:t>små</a:t>
            </a:r>
            <a:r>
              <a:rPr lang="sv-SE" dirty="0">
                <a:solidFill>
                  <a:schemeClr val="tx1"/>
                </a:solidFill>
              </a:rPr>
              <a:t> steg.</a:t>
            </a:r>
          </a:p>
          <a:p>
            <a:endParaRPr lang="sv-SE" dirty="0">
              <a:solidFill>
                <a:schemeClr val="tx1"/>
              </a:solidFill>
            </a:endParaRPr>
          </a:p>
          <a:p>
            <a:r>
              <a:rPr lang="sv-SE" dirty="0">
                <a:solidFill>
                  <a:schemeClr val="tx1"/>
                </a:solidFill>
              </a:rPr>
              <a:t>Efter 4 månader opererades skallbenet tillbaka och min </a:t>
            </a:r>
            <a:r>
              <a:rPr lang="sv-SE" dirty="0" err="1">
                <a:solidFill>
                  <a:schemeClr val="tx1"/>
                </a:solidFill>
              </a:rPr>
              <a:t>rehablitering</a:t>
            </a:r>
            <a:r>
              <a:rPr lang="sv-SE" dirty="0">
                <a:solidFill>
                  <a:schemeClr val="tx1"/>
                </a:solidFill>
              </a:rPr>
              <a:t> tog fart.</a:t>
            </a:r>
          </a:p>
        </p:txBody>
      </p:sp>
      <p:sp>
        <p:nvSpPr>
          <p:cNvPr id="4" name="Platshållare för bildnummer 3">
            <a:extLst>
              <a:ext uri="{FF2B5EF4-FFF2-40B4-BE49-F238E27FC236}">
                <a16:creationId xmlns:a16="http://schemas.microsoft.com/office/drawing/2014/main" id="{FC93D2EC-F603-E805-7357-AA3C0B99B705}"/>
              </a:ext>
            </a:extLst>
          </p:cNvPr>
          <p:cNvSpPr>
            <a:spLocks noGrp="1"/>
          </p:cNvSpPr>
          <p:nvPr>
            <p:ph type="sldNum" sz="quarter" idx="5"/>
          </p:nvPr>
        </p:nvSpPr>
        <p:spPr/>
        <p:txBody>
          <a:bodyPr/>
          <a:lstStyle/>
          <a:p>
            <a:fld id="{D5E1C57D-E0D7-40CC-9140-9E7FEA152CE3}" type="slidenum">
              <a:rPr lang="sv-SE" smtClean="0"/>
              <a:t>11</a:t>
            </a:fld>
            <a:endParaRPr lang="sv-SE"/>
          </a:p>
        </p:txBody>
      </p:sp>
    </p:spTree>
    <p:extLst>
      <p:ext uri="{BB962C8B-B14F-4D97-AF65-F5344CB8AC3E}">
        <p14:creationId xmlns:p14="http://schemas.microsoft.com/office/powerpoint/2010/main" val="247679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5B5E4-D692-A92E-AE3A-3CD2DAFD2B2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4CA31E6-EC76-60B0-003A-F2111B4E3F2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BFB75AD-10D7-F135-8944-4DDC0599184F}"/>
              </a:ext>
            </a:extLst>
          </p:cNvPr>
          <p:cNvSpPr>
            <a:spLocks noGrp="1"/>
          </p:cNvSpPr>
          <p:nvPr>
            <p:ph type="body" idx="1"/>
          </p:nvPr>
        </p:nvSpPr>
        <p:spPr/>
        <p:txBody>
          <a:bodyPr/>
          <a:lstStyle/>
          <a:p>
            <a:r>
              <a:rPr lang="sv-SE" dirty="0">
                <a:solidFill>
                  <a:schemeClr val="tx1"/>
                </a:solidFill>
              </a:rPr>
              <a:t>Efter nästan två års rehabilitering började jag på </a:t>
            </a:r>
            <a:r>
              <a:rPr lang="sv-SE" dirty="0" err="1">
                <a:solidFill>
                  <a:schemeClr val="tx1"/>
                </a:solidFill>
              </a:rPr>
              <a:t>Furuboda</a:t>
            </a:r>
            <a:r>
              <a:rPr lang="sv-SE" dirty="0">
                <a:solidFill>
                  <a:schemeClr val="tx1"/>
                </a:solidFill>
              </a:rPr>
              <a:t> Folkhögskola på en kurs som heter På väg igen….</a:t>
            </a:r>
          </a:p>
          <a:p>
            <a:r>
              <a:rPr lang="sv-SE" dirty="0">
                <a:solidFill>
                  <a:schemeClr val="tx1"/>
                </a:solidFill>
              </a:rPr>
              <a:t>Kursen är till för personer som fått hjärnskador som unga vuxna.</a:t>
            </a:r>
          </a:p>
          <a:p>
            <a:r>
              <a:rPr lang="sv-SE" dirty="0">
                <a:solidFill>
                  <a:schemeClr val="tx1"/>
                </a:solidFill>
              </a:rPr>
              <a:t>Här fick jag mer kognitiv rehabilitering…</a:t>
            </a:r>
          </a:p>
          <a:p>
            <a:endParaRPr lang="sv-SE" dirty="0">
              <a:solidFill>
                <a:schemeClr val="tx1"/>
              </a:solidFill>
            </a:endParaRPr>
          </a:p>
          <a:p>
            <a:r>
              <a:rPr lang="sv-SE" dirty="0">
                <a:solidFill>
                  <a:schemeClr val="tx1"/>
                </a:solidFill>
              </a:rPr>
              <a:t>Frågorna var många…. Vad händer sen….</a:t>
            </a:r>
          </a:p>
        </p:txBody>
      </p:sp>
      <p:sp>
        <p:nvSpPr>
          <p:cNvPr id="4" name="Platshållare för bildnummer 3">
            <a:extLst>
              <a:ext uri="{FF2B5EF4-FFF2-40B4-BE49-F238E27FC236}">
                <a16:creationId xmlns:a16="http://schemas.microsoft.com/office/drawing/2014/main" id="{AF2B254C-233A-290E-80CE-77E076E8130C}"/>
              </a:ext>
            </a:extLst>
          </p:cNvPr>
          <p:cNvSpPr>
            <a:spLocks noGrp="1"/>
          </p:cNvSpPr>
          <p:nvPr>
            <p:ph type="sldNum" sz="quarter" idx="5"/>
          </p:nvPr>
        </p:nvSpPr>
        <p:spPr/>
        <p:txBody>
          <a:bodyPr/>
          <a:lstStyle/>
          <a:p>
            <a:fld id="{D5E1C57D-E0D7-40CC-9140-9E7FEA152CE3}" type="slidenum">
              <a:rPr lang="sv-SE" smtClean="0"/>
              <a:t>12</a:t>
            </a:fld>
            <a:endParaRPr lang="sv-SE"/>
          </a:p>
        </p:txBody>
      </p:sp>
    </p:spTree>
    <p:extLst>
      <p:ext uri="{BB962C8B-B14F-4D97-AF65-F5344CB8AC3E}">
        <p14:creationId xmlns:p14="http://schemas.microsoft.com/office/powerpoint/2010/main" val="2368310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FA782-EDA5-0F3E-D49B-25984DEBFB3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28A3D84-4306-824F-EA75-E3626BD1D29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4237DCB-3D69-FD68-79D1-A0FC87D6D94C}"/>
              </a:ext>
            </a:extLst>
          </p:cNvPr>
          <p:cNvSpPr>
            <a:spLocks noGrp="1"/>
          </p:cNvSpPr>
          <p:nvPr>
            <p:ph type="body" idx="1"/>
          </p:nvPr>
        </p:nvSpPr>
        <p:spPr/>
        <p:txBody>
          <a:bodyPr/>
          <a:lstStyle/>
          <a:p>
            <a:r>
              <a:rPr lang="sv-SE" dirty="0">
                <a:solidFill>
                  <a:schemeClr val="tx1"/>
                </a:solidFill>
              </a:rPr>
              <a:t>Förutom allt det fysiska så har det varit en enorm utmaning att lära mig hantera alla mina kognitiva svårigheter.</a:t>
            </a:r>
          </a:p>
          <a:p>
            <a:r>
              <a:rPr lang="sv-SE" dirty="0">
                <a:solidFill>
                  <a:schemeClr val="tx1"/>
                </a:solidFill>
              </a:rPr>
              <a:t>Framför allt handlar det om att komma ihåg vad jag ska göra och vad jag har gjort, att hitta, att planera, att ha överblick över tid mm</a:t>
            </a:r>
          </a:p>
          <a:p>
            <a:endParaRPr lang="sv-SE" dirty="0">
              <a:solidFill>
                <a:schemeClr val="tx1"/>
              </a:solidFill>
            </a:endParaRPr>
          </a:p>
          <a:p>
            <a:r>
              <a:rPr lang="sv-SE" dirty="0">
                <a:solidFill>
                  <a:schemeClr val="tx1"/>
                </a:solidFill>
              </a:rPr>
              <a:t>Eftersom jag inte är beviljad personlig assistans så har min mobil blivit min personliga assistent.</a:t>
            </a:r>
          </a:p>
          <a:p>
            <a:r>
              <a:rPr lang="sv-SE" dirty="0">
                <a:solidFill>
                  <a:schemeClr val="tx1"/>
                </a:solidFill>
              </a:rPr>
              <a:t>Där skriver jag upp allt jag ska göra och allt jag har gjort.</a:t>
            </a:r>
          </a:p>
          <a:p>
            <a:endParaRPr lang="sv-SE" dirty="0">
              <a:solidFill>
                <a:schemeClr val="tx1"/>
              </a:solidFill>
            </a:endParaRPr>
          </a:p>
          <a:p>
            <a:r>
              <a:rPr lang="sv-SE" dirty="0">
                <a:solidFill>
                  <a:schemeClr val="tx1"/>
                </a:solidFill>
              </a:rPr>
              <a:t>Idag bor jag i en egen lägenhet, vilket har varit ett viktigt mål för mig. Jag har viss hjälp med boendestöd och jobbar 25 % på Samhall men är även ute och föreläser som </a:t>
            </a:r>
            <a:r>
              <a:rPr lang="sv-SE" dirty="0" err="1">
                <a:solidFill>
                  <a:schemeClr val="tx1"/>
                </a:solidFill>
              </a:rPr>
              <a:t>Furuboda</a:t>
            </a:r>
            <a:r>
              <a:rPr lang="sv-SE" dirty="0">
                <a:solidFill>
                  <a:schemeClr val="tx1"/>
                </a:solidFill>
              </a:rPr>
              <a:t> Ambassadör.</a:t>
            </a:r>
          </a:p>
          <a:p>
            <a:endParaRPr lang="sv-SE" dirty="0">
              <a:solidFill>
                <a:schemeClr val="tx1"/>
              </a:solidFill>
            </a:endParaRPr>
          </a:p>
          <a:p>
            <a:r>
              <a:rPr lang="sv-SE" dirty="0">
                <a:solidFill>
                  <a:schemeClr val="tx1"/>
                </a:solidFill>
              </a:rPr>
              <a:t>Vägen hit har varit lång och skulle ha varit så mycket lättare om det funnits ett Nationellt </a:t>
            </a:r>
            <a:r>
              <a:rPr lang="sv-SE" dirty="0" err="1">
                <a:solidFill>
                  <a:schemeClr val="tx1"/>
                </a:solidFill>
              </a:rPr>
              <a:t>Komptenscentrum</a:t>
            </a:r>
            <a:r>
              <a:rPr lang="sv-SE" dirty="0">
                <a:solidFill>
                  <a:schemeClr val="tx1"/>
                </a:solidFill>
              </a:rPr>
              <a:t>, där jag på ett samlat ställe hittat information om allt nytt.</a:t>
            </a:r>
          </a:p>
        </p:txBody>
      </p:sp>
      <p:sp>
        <p:nvSpPr>
          <p:cNvPr id="4" name="Platshållare för bildnummer 3">
            <a:extLst>
              <a:ext uri="{FF2B5EF4-FFF2-40B4-BE49-F238E27FC236}">
                <a16:creationId xmlns:a16="http://schemas.microsoft.com/office/drawing/2014/main" id="{D0945645-A109-6115-94C0-A2C86837F1C2}"/>
              </a:ext>
            </a:extLst>
          </p:cNvPr>
          <p:cNvSpPr>
            <a:spLocks noGrp="1"/>
          </p:cNvSpPr>
          <p:nvPr>
            <p:ph type="sldNum" sz="quarter" idx="5"/>
          </p:nvPr>
        </p:nvSpPr>
        <p:spPr/>
        <p:txBody>
          <a:bodyPr/>
          <a:lstStyle/>
          <a:p>
            <a:fld id="{D5E1C57D-E0D7-40CC-9140-9E7FEA152CE3}" type="slidenum">
              <a:rPr lang="sv-SE" smtClean="0"/>
              <a:t>13</a:t>
            </a:fld>
            <a:endParaRPr lang="sv-SE"/>
          </a:p>
        </p:txBody>
      </p:sp>
    </p:spTree>
    <p:extLst>
      <p:ext uri="{BB962C8B-B14F-4D97-AF65-F5344CB8AC3E}">
        <p14:creationId xmlns:p14="http://schemas.microsoft.com/office/powerpoint/2010/main" val="2435707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D195E7-0C16-7BD5-99C2-462E46E8DF75}"/>
              </a:ext>
            </a:extLst>
          </p:cNvPr>
          <p:cNvSpPr>
            <a:spLocks noGrp="1"/>
          </p:cNvSpPr>
          <p:nvPr>
            <p:ph type="ctrTitle"/>
          </p:nvPr>
        </p:nvSpPr>
        <p:spPr>
          <a:xfrm>
            <a:off x="1470959" y="961496"/>
            <a:ext cx="8333441" cy="1817360"/>
          </a:xfrm>
        </p:spPr>
        <p:txBody>
          <a:bodyPr anchor="b">
            <a:normAutofit/>
          </a:bodyPr>
          <a:lstStyle>
            <a:lvl1pPr algn="l">
              <a:defRPr sz="5400" b="1"/>
            </a:lvl1pPr>
          </a:lstStyle>
          <a:p>
            <a:r>
              <a:rPr lang="sv-SE"/>
              <a:t>Klicka här för att ändra mall för rubrikformat</a:t>
            </a:r>
          </a:p>
        </p:txBody>
      </p:sp>
      <p:sp>
        <p:nvSpPr>
          <p:cNvPr id="3" name="Underrubrik 2">
            <a:extLst>
              <a:ext uri="{FF2B5EF4-FFF2-40B4-BE49-F238E27FC236}">
                <a16:creationId xmlns:a16="http://schemas.microsoft.com/office/drawing/2014/main" id="{7A160B50-D962-91C0-3B70-1E36FA07CA51}"/>
              </a:ext>
            </a:extLst>
          </p:cNvPr>
          <p:cNvSpPr>
            <a:spLocks noGrp="1"/>
          </p:cNvSpPr>
          <p:nvPr>
            <p:ph type="subTitle" idx="1" hasCustomPrompt="1"/>
          </p:nvPr>
        </p:nvSpPr>
        <p:spPr>
          <a:xfrm>
            <a:off x="1522395" y="3130550"/>
            <a:ext cx="8333441" cy="1655762"/>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Exempel</a:t>
            </a:r>
          </a:p>
          <a:p>
            <a:r>
              <a:rPr lang="sv-SE"/>
              <a:t>Exempel</a:t>
            </a:r>
          </a:p>
          <a:p>
            <a:r>
              <a:rPr lang="sv-SE"/>
              <a:t>Exempel</a:t>
            </a:r>
          </a:p>
          <a:p>
            <a:r>
              <a:rPr lang="sv-SE"/>
              <a:t>Klicka här för att ändra mall för underrubrikformat</a:t>
            </a:r>
          </a:p>
        </p:txBody>
      </p:sp>
      <p:sp>
        <p:nvSpPr>
          <p:cNvPr id="14" name="Rektangel 13">
            <a:extLst>
              <a:ext uri="{FF2B5EF4-FFF2-40B4-BE49-F238E27FC236}">
                <a16:creationId xmlns:a16="http://schemas.microsoft.com/office/drawing/2014/main" id="{CEB91C29-0EFE-BA0C-330D-801CCD0A4A59}"/>
              </a:ext>
            </a:extLst>
          </p:cNvPr>
          <p:cNvSpPr/>
          <p:nvPr userDrawn="1"/>
        </p:nvSpPr>
        <p:spPr>
          <a:xfrm>
            <a:off x="11550017" y="0"/>
            <a:ext cx="641983" cy="6858000"/>
          </a:xfrm>
          <a:prstGeom prst="rect">
            <a:avLst/>
          </a:prstGeom>
          <a:solidFill>
            <a:srgbClr val="55BB72">
              <a:alpha val="9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7CDB90C-46AE-DD45-409A-0C9F207ADB0A}"/>
              </a:ext>
            </a:extLst>
          </p:cNvPr>
          <p:cNvGrpSpPr/>
          <p:nvPr userDrawn="1"/>
        </p:nvGrpSpPr>
        <p:grpSpPr>
          <a:xfrm>
            <a:off x="886466" y="6247412"/>
            <a:ext cx="2257155" cy="352158"/>
            <a:chOff x="611249" y="6052406"/>
            <a:chExt cx="3324164" cy="464675"/>
          </a:xfrm>
        </p:grpSpPr>
        <p:pic>
          <p:nvPicPr>
            <p:cNvPr id="11" name="Bildobjekt 10" descr="En bild som visar text">
              <a:extLst>
                <a:ext uri="{FF2B5EF4-FFF2-40B4-BE49-F238E27FC236}">
                  <a16:creationId xmlns:a16="http://schemas.microsoft.com/office/drawing/2014/main" id="{200F1DDF-DE27-D7B3-E3EC-0298BF9931E1}"/>
                </a:ext>
              </a:extLst>
            </p:cNvPr>
            <p:cNvPicPr>
              <a:picLocks noChangeAspect="1"/>
            </p:cNvPicPr>
            <p:nvPr userDrawn="1"/>
          </p:nvPicPr>
          <p:blipFill>
            <a:blip r:embed="rId2"/>
            <a:stretch>
              <a:fillRect/>
            </a:stretch>
          </p:blipFill>
          <p:spPr>
            <a:xfrm>
              <a:off x="611249" y="6059321"/>
              <a:ext cx="1422266" cy="457760"/>
            </a:xfrm>
            <a:prstGeom prst="rect">
              <a:avLst/>
            </a:prstGeom>
          </p:spPr>
        </p:pic>
        <p:pic>
          <p:nvPicPr>
            <p:cNvPr id="16" name="Bildobjekt 15" descr="En bild som visar text&#10;&#10;Automatiskt genererad beskrivning">
              <a:extLst>
                <a:ext uri="{FF2B5EF4-FFF2-40B4-BE49-F238E27FC236}">
                  <a16:creationId xmlns:a16="http://schemas.microsoft.com/office/drawing/2014/main" id="{66CEC975-69A1-2FB6-F43D-53820BBA45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9615" y="6052406"/>
              <a:ext cx="1755798" cy="437294"/>
            </a:xfrm>
            <a:prstGeom prst="rect">
              <a:avLst/>
            </a:prstGeom>
          </p:spPr>
        </p:pic>
      </p:grpSp>
      <p:pic>
        <p:nvPicPr>
          <p:cNvPr id="7" name="Bildobjekt 6" descr="En bild som visar text">
            <a:extLst>
              <a:ext uri="{FF2B5EF4-FFF2-40B4-BE49-F238E27FC236}">
                <a16:creationId xmlns:a16="http://schemas.microsoft.com/office/drawing/2014/main" id="{F085F126-2868-8977-F688-DB13A7C936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1249" y="368300"/>
            <a:ext cx="2847568" cy="451577"/>
          </a:xfrm>
          <a:prstGeom prst="rect">
            <a:avLst/>
          </a:prstGeom>
        </p:spPr>
      </p:pic>
      <p:pic>
        <p:nvPicPr>
          <p:cNvPr id="5" name="Bildobjekt 4" descr="En bild som visar text, Teckensnitt, Grafik, grafisk design&#10;&#10;AI-genererat innehåll kan vara felaktigt.">
            <a:extLst>
              <a:ext uri="{FF2B5EF4-FFF2-40B4-BE49-F238E27FC236}">
                <a16:creationId xmlns:a16="http://schemas.microsoft.com/office/drawing/2014/main" id="{D994D5CF-A621-BC5E-E944-946537D32C7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26949" y="6247481"/>
            <a:ext cx="1192212" cy="343240"/>
          </a:xfrm>
          <a:prstGeom prst="rect">
            <a:avLst/>
          </a:prstGeom>
        </p:spPr>
      </p:pic>
      <p:pic>
        <p:nvPicPr>
          <p:cNvPr id="6" name="Bildobjekt 5" descr="En bild som visar Teckensnitt, logotyp, Grafik, grön&#10;&#10;AI-genererat innehåll kan vara felaktigt.">
            <a:extLst>
              <a:ext uri="{FF2B5EF4-FFF2-40B4-BE49-F238E27FC236}">
                <a16:creationId xmlns:a16="http://schemas.microsoft.com/office/drawing/2014/main" id="{0B267771-8EB0-48D9-94D1-E3483889E3F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25137" y="6234355"/>
            <a:ext cx="1266562" cy="344051"/>
          </a:xfrm>
          <a:prstGeom prst="rect">
            <a:avLst/>
          </a:prstGeom>
        </p:spPr>
      </p:pic>
    </p:spTree>
    <p:extLst>
      <p:ext uri="{BB962C8B-B14F-4D97-AF65-F5344CB8AC3E}">
        <p14:creationId xmlns:p14="http://schemas.microsoft.com/office/powerpoint/2010/main" val="1169473442"/>
      </p:ext>
    </p:extLst>
  </p:cSld>
  <p:clrMapOvr>
    <a:masterClrMapping/>
  </p:clrMapOvr>
  <p:extLst>
    <p:ext uri="{DCECCB84-F9BA-43D5-87BE-67443E8EF086}">
      <p15:sldGuideLst xmlns:p15="http://schemas.microsoft.com/office/powerpoint/2012/main">
        <p15:guide id="1" orient="horz" pos="686" userDrawn="1">
          <p15:clr>
            <a:srgbClr val="FBAE40"/>
          </p15:clr>
        </p15:guide>
        <p15:guide id="2" pos="1345" userDrawn="1">
          <p15:clr>
            <a:srgbClr val="FBAE40"/>
          </p15:clr>
        </p15:guide>
        <p15:guide id="3" orient="horz" pos="4088" userDrawn="1">
          <p15:clr>
            <a:srgbClr val="FBAE40"/>
          </p15:clr>
        </p15:guide>
        <p15:guide id="4" orient="horz" pos="8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09F841-6D09-38AC-FEF0-C1ABAC40173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0D0A67-F0A8-87A1-854A-265DA09A8DF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C0EE98F-088F-A604-1562-6B7B435369A0}"/>
              </a:ext>
            </a:extLst>
          </p:cNvPr>
          <p:cNvSpPr>
            <a:spLocks noGrp="1"/>
          </p:cNvSpPr>
          <p:nvPr>
            <p:ph type="dt" sz="half" idx="10"/>
          </p:nvPr>
        </p:nvSpPr>
        <p:spPr/>
        <p:txBody>
          <a:bodyPr/>
          <a:lstStyle/>
          <a:p>
            <a:fld id="{24B3425D-4A83-45F9-84CB-E4D74D210E59}" type="datetimeFigureOut">
              <a:rPr lang="sv-SE" smtClean="0"/>
              <a:t>2025-03-24</a:t>
            </a:fld>
            <a:endParaRPr lang="sv-SE"/>
          </a:p>
        </p:txBody>
      </p:sp>
      <p:sp>
        <p:nvSpPr>
          <p:cNvPr id="5" name="Platshållare för sidfot 4">
            <a:extLst>
              <a:ext uri="{FF2B5EF4-FFF2-40B4-BE49-F238E27FC236}">
                <a16:creationId xmlns:a16="http://schemas.microsoft.com/office/drawing/2014/main" id="{8DE76AA3-DFE8-0BFF-7E91-EB1B11146EB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AB2E115-1D81-E920-372F-C8B00149528D}"/>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5595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BF7CFE7-5354-1A4E-3AF8-1383EB7E4DB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2D21064-4492-B783-67BA-E43EB886E25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68A058-8611-4317-7304-48E7CE33AA0E}"/>
              </a:ext>
            </a:extLst>
          </p:cNvPr>
          <p:cNvSpPr>
            <a:spLocks noGrp="1"/>
          </p:cNvSpPr>
          <p:nvPr>
            <p:ph type="dt" sz="half" idx="10"/>
          </p:nvPr>
        </p:nvSpPr>
        <p:spPr/>
        <p:txBody>
          <a:bodyPr/>
          <a:lstStyle/>
          <a:p>
            <a:fld id="{24B3425D-4A83-45F9-84CB-E4D74D210E59}" type="datetimeFigureOut">
              <a:rPr lang="sv-SE" smtClean="0"/>
              <a:t>2025-03-24</a:t>
            </a:fld>
            <a:endParaRPr lang="sv-SE"/>
          </a:p>
        </p:txBody>
      </p:sp>
      <p:sp>
        <p:nvSpPr>
          <p:cNvPr id="5" name="Platshållare för sidfot 4">
            <a:extLst>
              <a:ext uri="{FF2B5EF4-FFF2-40B4-BE49-F238E27FC236}">
                <a16:creationId xmlns:a16="http://schemas.microsoft.com/office/drawing/2014/main" id="{76C0909F-9DBC-9980-6F81-A6BE4922800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343FDE-AEE8-6385-5FBA-852C14A5B894}"/>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125816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A1038B-D35C-1067-4847-0D3D4EC8ED9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A398160-A691-0A8F-3E21-EFF9BAEED53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BD0105-BB4C-F77D-BDF5-7D95516DF9F3}"/>
              </a:ext>
            </a:extLst>
          </p:cNvPr>
          <p:cNvSpPr>
            <a:spLocks noGrp="1"/>
          </p:cNvSpPr>
          <p:nvPr>
            <p:ph type="dt" sz="half" idx="10"/>
          </p:nvPr>
        </p:nvSpPr>
        <p:spPr/>
        <p:txBody>
          <a:bodyPr/>
          <a:lstStyle/>
          <a:p>
            <a:fld id="{24B3425D-4A83-45F9-84CB-E4D74D210E59}" type="datetimeFigureOut">
              <a:rPr lang="sv-SE" smtClean="0"/>
              <a:t>2025-03-24</a:t>
            </a:fld>
            <a:endParaRPr lang="sv-SE"/>
          </a:p>
        </p:txBody>
      </p:sp>
      <p:sp>
        <p:nvSpPr>
          <p:cNvPr id="5" name="Platshållare för sidfot 4">
            <a:extLst>
              <a:ext uri="{FF2B5EF4-FFF2-40B4-BE49-F238E27FC236}">
                <a16:creationId xmlns:a16="http://schemas.microsoft.com/office/drawing/2014/main" id="{05C75428-1713-F9FD-2919-61E9A1BA506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BA1DA8-638B-4C9C-D55A-A913E50112F6}"/>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25025410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DE11DD4F-AEC6-8785-8C07-BEB140FB3F1C}"/>
              </a:ext>
            </a:extLst>
          </p:cNvPr>
          <p:cNvSpPr>
            <a:spLocks noGrp="1"/>
          </p:cNvSpPr>
          <p:nvPr>
            <p:ph type="ctrTitle"/>
          </p:nvPr>
        </p:nvSpPr>
        <p:spPr>
          <a:xfrm>
            <a:off x="1470959" y="961496"/>
            <a:ext cx="8333441" cy="1817360"/>
          </a:xfrm>
        </p:spPr>
        <p:txBody>
          <a:bodyPr anchor="b">
            <a:normAutofit/>
          </a:bodyPr>
          <a:lstStyle>
            <a:lvl1pPr algn="l">
              <a:defRPr sz="5400" b="1"/>
            </a:lvl1pPr>
          </a:lstStyle>
          <a:p>
            <a:r>
              <a:rPr lang="sv-SE"/>
              <a:t>Klicka här för att ändra mall för rubrikformat</a:t>
            </a:r>
          </a:p>
        </p:txBody>
      </p:sp>
      <p:sp>
        <p:nvSpPr>
          <p:cNvPr id="7" name="Underrubrik 2">
            <a:extLst>
              <a:ext uri="{FF2B5EF4-FFF2-40B4-BE49-F238E27FC236}">
                <a16:creationId xmlns:a16="http://schemas.microsoft.com/office/drawing/2014/main" id="{F5DC5234-B876-62E0-6465-27596B281F03}"/>
              </a:ext>
            </a:extLst>
          </p:cNvPr>
          <p:cNvSpPr>
            <a:spLocks noGrp="1"/>
          </p:cNvSpPr>
          <p:nvPr>
            <p:ph type="subTitle" idx="1" hasCustomPrompt="1"/>
          </p:nvPr>
        </p:nvSpPr>
        <p:spPr>
          <a:xfrm>
            <a:off x="1522395" y="3130550"/>
            <a:ext cx="8333441" cy="1655762"/>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Exempel</a:t>
            </a:r>
          </a:p>
          <a:p>
            <a:r>
              <a:rPr lang="sv-SE"/>
              <a:t>Exempel</a:t>
            </a:r>
          </a:p>
          <a:p>
            <a:r>
              <a:rPr lang="sv-SE"/>
              <a:t>Exempel</a:t>
            </a:r>
          </a:p>
          <a:p>
            <a:r>
              <a:rPr lang="sv-SE"/>
              <a:t>Klicka här för att ändra mall för underrubrikformat</a:t>
            </a:r>
          </a:p>
        </p:txBody>
      </p:sp>
      <p:sp>
        <p:nvSpPr>
          <p:cNvPr id="14" name="Rektangel 13">
            <a:extLst>
              <a:ext uri="{FF2B5EF4-FFF2-40B4-BE49-F238E27FC236}">
                <a16:creationId xmlns:a16="http://schemas.microsoft.com/office/drawing/2014/main" id="{68EBD05A-3284-692F-703A-BB5DF706B581}"/>
              </a:ext>
            </a:extLst>
          </p:cNvPr>
          <p:cNvSpPr/>
          <p:nvPr userDrawn="1"/>
        </p:nvSpPr>
        <p:spPr>
          <a:xfrm>
            <a:off x="11550017" y="0"/>
            <a:ext cx="641983" cy="6858000"/>
          </a:xfrm>
          <a:prstGeom prst="rect">
            <a:avLst/>
          </a:prstGeom>
          <a:solidFill>
            <a:srgbClr val="55BB72">
              <a:alpha val="9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5" name="Grupp 14">
            <a:extLst>
              <a:ext uri="{FF2B5EF4-FFF2-40B4-BE49-F238E27FC236}">
                <a16:creationId xmlns:a16="http://schemas.microsoft.com/office/drawing/2014/main" id="{554DD3F8-D3C2-B5DF-CF26-1BD4918C13DE}"/>
              </a:ext>
            </a:extLst>
          </p:cNvPr>
          <p:cNvGrpSpPr/>
          <p:nvPr userDrawn="1"/>
        </p:nvGrpSpPr>
        <p:grpSpPr>
          <a:xfrm>
            <a:off x="774985" y="6313621"/>
            <a:ext cx="2257155" cy="352158"/>
            <a:chOff x="611249" y="6052406"/>
            <a:chExt cx="3324164" cy="464675"/>
          </a:xfrm>
        </p:grpSpPr>
        <p:pic>
          <p:nvPicPr>
            <p:cNvPr id="16" name="Bildobjekt 15" descr="En bild som visar text">
              <a:extLst>
                <a:ext uri="{FF2B5EF4-FFF2-40B4-BE49-F238E27FC236}">
                  <a16:creationId xmlns:a16="http://schemas.microsoft.com/office/drawing/2014/main" id="{37410FE5-4FD4-6157-0FAC-C2E3CFC2CF86}"/>
                </a:ext>
              </a:extLst>
            </p:cNvPr>
            <p:cNvPicPr>
              <a:picLocks noChangeAspect="1"/>
            </p:cNvPicPr>
            <p:nvPr userDrawn="1"/>
          </p:nvPicPr>
          <p:blipFill>
            <a:blip r:embed="rId2"/>
            <a:stretch>
              <a:fillRect/>
            </a:stretch>
          </p:blipFill>
          <p:spPr>
            <a:xfrm>
              <a:off x="611249" y="6059321"/>
              <a:ext cx="1422266" cy="457760"/>
            </a:xfrm>
            <a:prstGeom prst="rect">
              <a:avLst/>
            </a:prstGeom>
          </p:spPr>
        </p:pic>
        <p:pic>
          <p:nvPicPr>
            <p:cNvPr id="17" name="Bildobjekt 16" descr="En bild som visar text&#10;&#10;Automatiskt genererad beskrivning">
              <a:extLst>
                <a:ext uri="{FF2B5EF4-FFF2-40B4-BE49-F238E27FC236}">
                  <a16:creationId xmlns:a16="http://schemas.microsoft.com/office/drawing/2014/main" id="{2F86FCE3-5025-3AE5-CEAD-1A55867D64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9615" y="6052406"/>
              <a:ext cx="1755798" cy="437294"/>
            </a:xfrm>
            <a:prstGeom prst="rect">
              <a:avLst/>
            </a:prstGeom>
          </p:spPr>
        </p:pic>
      </p:grpSp>
      <p:pic>
        <p:nvPicPr>
          <p:cNvPr id="18" name="Bildobjekt 17" descr="En bild som visar text">
            <a:extLst>
              <a:ext uri="{FF2B5EF4-FFF2-40B4-BE49-F238E27FC236}">
                <a16:creationId xmlns:a16="http://schemas.microsoft.com/office/drawing/2014/main" id="{02786157-6266-0732-7A70-A84DBF2863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1249" y="368300"/>
            <a:ext cx="2847568" cy="451577"/>
          </a:xfrm>
          <a:prstGeom prst="rect">
            <a:avLst/>
          </a:prstGeom>
        </p:spPr>
      </p:pic>
      <p:pic>
        <p:nvPicPr>
          <p:cNvPr id="19" name="Bildobjekt 18" descr="En bild som visar text, Teckensnitt, Grafik, grafisk design&#10;&#10;AI-genererat innehåll kan vara felaktigt.">
            <a:extLst>
              <a:ext uri="{FF2B5EF4-FFF2-40B4-BE49-F238E27FC236}">
                <a16:creationId xmlns:a16="http://schemas.microsoft.com/office/drawing/2014/main" id="{3A5D6578-4015-C220-A3B2-63F755AC3A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63210" y="6296041"/>
            <a:ext cx="1192212" cy="343240"/>
          </a:xfrm>
          <a:prstGeom prst="rect">
            <a:avLst/>
          </a:prstGeom>
        </p:spPr>
      </p:pic>
      <p:pic>
        <p:nvPicPr>
          <p:cNvPr id="20" name="Bildobjekt 19" descr="En bild som visar Teckensnitt, logotyp, Grafik, grön&#10;&#10;AI-genererat innehåll kan vara felaktigt.">
            <a:extLst>
              <a:ext uri="{FF2B5EF4-FFF2-40B4-BE49-F238E27FC236}">
                <a16:creationId xmlns:a16="http://schemas.microsoft.com/office/drawing/2014/main" id="{96C45EE3-DD5C-A035-3365-CF2C8F09CDA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64394" y="6295230"/>
            <a:ext cx="1266562" cy="344051"/>
          </a:xfrm>
          <a:prstGeom prst="rect">
            <a:avLst/>
          </a:prstGeom>
        </p:spPr>
      </p:pic>
    </p:spTree>
    <p:extLst>
      <p:ext uri="{BB962C8B-B14F-4D97-AF65-F5344CB8AC3E}">
        <p14:creationId xmlns:p14="http://schemas.microsoft.com/office/powerpoint/2010/main" val="1552111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A509FB-BF66-324C-5BAB-9A018A69FB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2E9212A-1764-F41F-A617-44F77B66762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74AA2A7-6D4A-B9CE-501E-94A9E8D10EC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F672A6C-2BE6-2F8D-2219-A18F355D24D3}"/>
              </a:ext>
            </a:extLst>
          </p:cNvPr>
          <p:cNvSpPr>
            <a:spLocks noGrp="1"/>
          </p:cNvSpPr>
          <p:nvPr>
            <p:ph type="dt" sz="half" idx="10"/>
          </p:nvPr>
        </p:nvSpPr>
        <p:spPr/>
        <p:txBody>
          <a:bodyPr/>
          <a:lstStyle/>
          <a:p>
            <a:fld id="{24B3425D-4A83-45F9-84CB-E4D74D210E59}" type="datetimeFigureOut">
              <a:rPr lang="sv-SE" smtClean="0"/>
              <a:t>2025-03-24</a:t>
            </a:fld>
            <a:endParaRPr lang="sv-SE"/>
          </a:p>
        </p:txBody>
      </p:sp>
      <p:sp>
        <p:nvSpPr>
          <p:cNvPr id="6" name="Platshållare för sidfot 5">
            <a:extLst>
              <a:ext uri="{FF2B5EF4-FFF2-40B4-BE49-F238E27FC236}">
                <a16:creationId xmlns:a16="http://schemas.microsoft.com/office/drawing/2014/main" id="{4C10F5C2-DE61-D714-7770-7FCB44B5CDE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97E742B-0DB4-18EA-8962-5E448C3C375D}"/>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156305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5E932A-E62B-4449-0837-7BCF65F560B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ADC2EC9-4F57-EABF-3D75-D6FBC78C7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B01984B-8507-B63D-334C-E785D9DA835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1A77199-60A6-9D9A-0150-63ED85FFF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A4957C8-061A-55C7-CBDA-F8DAAD3E070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44076DD-2CE8-7D2D-DCAF-4341AC8998B2}"/>
              </a:ext>
            </a:extLst>
          </p:cNvPr>
          <p:cNvSpPr>
            <a:spLocks noGrp="1"/>
          </p:cNvSpPr>
          <p:nvPr>
            <p:ph type="dt" sz="half" idx="10"/>
          </p:nvPr>
        </p:nvSpPr>
        <p:spPr/>
        <p:txBody>
          <a:bodyPr/>
          <a:lstStyle/>
          <a:p>
            <a:fld id="{24B3425D-4A83-45F9-84CB-E4D74D210E59}" type="datetimeFigureOut">
              <a:rPr lang="sv-SE" smtClean="0"/>
              <a:t>2025-03-24</a:t>
            </a:fld>
            <a:endParaRPr lang="sv-SE"/>
          </a:p>
        </p:txBody>
      </p:sp>
      <p:sp>
        <p:nvSpPr>
          <p:cNvPr id="8" name="Platshållare för sidfot 7">
            <a:extLst>
              <a:ext uri="{FF2B5EF4-FFF2-40B4-BE49-F238E27FC236}">
                <a16:creationId xmlns:a16="http://schemas.microsoft.com/office/drawing/2014/main" id="{FAAF0E30-1D32-E2F7-B5BD-3EB59117518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6845408-122B-5AFE-3094-8BB4903E258C}"/>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33122738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A03F-6A12-B692-3E81-9C33B4CF5A5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94167B7-AA9D-A277-CDF8-02C5311A8BF5}"/>
              </a:ext>
            </a:extLst>
          </p:cNvPr>
          <p:cNvSpPr>
            <a:spLocks noGrp="1"/>
          </p:cNvSpPr>
          <p:nvPr>
            <p:ph type="dt" sz="half" idx="10"/>
          </p:nvPr>
        </p:nvSpPr>
        <p:spPr/>
        <p:txBody>
          <a:bodyPr/>
          <a:lstStyle/>
          <a:p>
            <a:fld id="{24B3425D-4A83-45F9-84CB-E4D74D210E59}" type="datetimeFigureOut">
              <a:rPr lang="sv-SE" smtClean="0"/>
              <a:t>2025-03-24</a:t>
            </a:fld>
            <a:endParaRPr lang="sv-SE"/>
          </a:p>
        </p:txBody>
      </p:sp>
      <p:sp>
        <p:nvSpPr>
          <p:cNvPr id="4" name="Platshållare för sidfot 3">
            <a:extLst>
              <a:ext uri="{FF2B5EF4-FFF2-40B4-BE49-F238E27FC236}">
                <a16:creationId xmlns:a16="http://schemas.microsoft.com/office/drawing/2014/main" id="{82BB253C-8109-B7B9-FF77-079D54CF8B2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1C003F4-865A-C6B8-384B-4111755C6C3D}"/>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1205015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6D07985-6F45-17C7-B942-04C2FA104E17}"/>
              </a:ext>
            </a:extLst>
          </p:cNvPr>
          <p:cNvSpPr>
            <a:spLocks noGrp="1"/>
          </p:cNvSpPr>
          <p:nvPr>
            <p:ph type="dt" sz="half" idx="10"/>
          </p:nvPr>
        </p:nvSpPr>
        <p:spPr/>
        <p:txBody>
          <a:bodyPr/>
          <a:lstStyle/>
          <a:p>
            <a:fld id="{24B3425D-4A83-45F9-84CB-E4D74D210E59}" type="datetimeFigureOut">
              <a:rPr lang="sv-SE" smtClean="0"/>
              <a:t>2025-03-24</a:t>
            </a:fld>
            <a:endParaRPr lang="sv-SE"/>
          </a:p>
        </p:txBody>
      </p:sp>
      <p:sp>
        <p:nvSpPr>
          <p:cNvPr id="3" name="Platshållare för sidfot 2">
            <a:extLst>
              <a:ext uri="{FF2B5EF4-FFF2-40B4-BE49-F238E27FC236}">
                <a16:creationId xmlns:a16="http://schemas.microsoft.com/office/drawing/2014/main" id="{95DE36B3-2961-2D72-0362-19D477D5196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E2040FD-74A6-BA31-3162-6EEDC5353838}"/>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36877483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255B13-560F-8894-9CF2-6CA4EA6FA70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370D5FA-B0A4-6821-8BC0-0271D9769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159B093-1EFE-C748-EDEB-8C317FD5F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2001BB0-E75A-2FD9-9A17-096B3883C691}"/>
              </a:ext>
            </a:extLst>
          </p:cNvPr>
          <p:cNvSpPr>
            <a:spLocks noGrp="1"/>
          </p:cNvSpPr>
          <p:nvPr>
            <p:ph type="dt" sz="half" idx="10"/>
          </p:nvPr>
        </p:nvSpPr>
        <p:spPr/>
        <p:txBody>
          <a:bodyPr/>
          <a:lstStyle/>
          <a:p>
            <a:fld id="{24B3425D-4A83-45F9-84CB-E4D74D210E59}" type="datetimeFigureOut">
              <a:rPr lang="sv-SE" smtClean="0"/>
              <a:t>2025-03-24</a:t>
            </a:fld>
            <a:endParaRPr lang="sv-SE"/>
          </a:p>
        </p:txBody>
      </p:sp>
      <p:sp>
        <p:nvSpPr>
          <p:cNvPr id="6" name="Platshållare för sidfot 5">
            <a:extLst>
              <a:ext uri="{FF2B5EF4-FFF2-40B4-BE49-F238E27FC236}">
                <a16:creationId xmlns:a16="http://schemas.microsoft.com/office/drawing/2014/main" id="{708D67F7-451A-E571-AA89-EA9459B6BC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B15012C-E7F8-8207-AFF7-0636549D3100}"/>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3447676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419D3A-ACB3-B0C3-672E-4C1BDBE8128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D4C73C7-2157-0CDC-E3C3-96B1B7E94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D1CF08F-C218-BA7C-B8AC-4191B49BC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AF8060E-2F7E-EF4A-957D-8CC43F141338}"/>
              </a:ext>
            </a:extLst>
          </p:cNvPr>
          <p:cNvSpPr>
            <a:spLocks noGrp="1"/>
          </p:cNvSpPr>
          <p:nvPr>
            <p:ph type="dt" sz="half" idx="10"/>
          </p:nvPr>
        </p:nvSpPr>
        <p:spPr/>
        <p:txBody>
          <a:bodyPr/>
          <a:lstStyle/>
          <a:p>
            <a:fld id="{24B3425D-4A83-45F9-84CB-E4D74D210E59}" type="datetimeFigureOut">
              <a:rPr lang="sv-SE" smtClean="0"/>
              <a:t>2025-03-24</a:t>
            </a:fld>
            <a:endParaRPr lang="sv-SE"/>
          </a:p>
        </p:txBody>
      </p:sp>
      <p:sp>
        <p:nvSpPr>
          <p:cNvPr id="6" name="Platshållare för sidfot 5">
            <a:extLst>
              <a:ext uri="{FF2B5EF4-FFF2-40B4-BE49-F238E27FC236}">
                <a16:creationId xmlns:a16="http://schemas.microsoft.com/office/drawing/2014/main" id="{8B225C05-605B-1800-99E4-142392B1193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7801F1E-2E1C-83D4-C184-7CF2985AEB5D}"/>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354918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F98D165-7A5A-5135-3B12-CE0E874E0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CD83A34-6A01-5875-1ED6-E9ED06D8B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3CA562C-5F7D-69F3-D47F-73E2BF8838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3425D-4A83-45F9-84CB-E4D74D210E59}" type="datetimeFigureOut">
              <a:rPr lang="sv-SE" smtClean="0"/>
              <a:t>2025-03-24</a:t>
            </a:fld>
            <a:endParaRPr lang="sv-SE"/>
          </a:p>
        </p:txBody>
      </p:sp>
      <p:sp>
        <p:nvSpPr>
          <p:cNvPr id="5" name="Platshållare för sidfot 4">
            <a:extLst>
              <a:ext uri="{FF2B5EF4-FFF2-40B4-BE49-F238E27FC236}">
                <a16:creationId xmlns:a16="http://schemas.microsoft.com/office/drawing/2014/main" id="{FBCA28FF-8BF9-64EC-5467-DD1A63DD8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02A727C-5D49-99EA-1B31-BFD896766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C71ED-B3A5-4284-B10C-7553E9F1A4BE}" type="slidenum">
              <a:rPr lang="sv-SE" smtClean="0"/>
              <a:t>‹#›</a:t>
            </a:fld>
            <a:endParaRPr lang="sv-SE"/>
          </a:p>
        </p:txBody>
      </p:sp>
    </p:spTree>
    <p:extLst>
      <p:ext uri="{BB962C8B-B14F-4D97-AF65-F5344CB8AC3E}">
        <p14:creationId xmlns:p14="http://schemas.microsoft.com/office/powerpoint/2010/main" val="2006059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www.hjarnskada.se/"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D8E381F-DEB8-3560-C6CE-7F75A2B41C50}"/>
              </a:ext>
            </a:extLst>
          </p:cNvPr>
          <p:cNvSpPr>
            <a:spLocks noGrp="1"/>
          </p:cNvSpPr>
          <p:nvPr>
            <p:ph type="ctrTitle"/>
          </p:nvPr>
        </p:nvSpPr>
        <p:spPr>
          <a:xfrm>
            <a:off x="999347" y="2497994"/>
            <a:ext cx="8333441" cy="931006"/>
          </a:xfrm>
        </p:spPr>
        <p:txBody>
          <a:bodyPr/>
          <a:lstStyle/>
          <a:p>
            <a:r>
              <a:rPr lang="sv-SE" dirty="0"/>
              <a:t>Välkommen!</a:t>
            </a:r>
          </a:p>
        </p:txBody>
      </p:sp>
      <p:pic>
        <p:nvPicPr>
          <p:cNvPr id="2" name="Bildobjekt 1">
            <a:extLst>
              <a:ext uri="{FF2B5EF4-FFF2-40B4-BE49-F238E27FC236}">
                <a16:creationId xmlns:a16="http://schemas.microsoft.com/office/drawing/2014/main" id="{792F71FF-0780-3659-3F11-4832DE4F7E8E}"/>
              </a:ext>
            </a:extLst>
          </p:cNvPr>
          <p:cNvPicPr>
            <a:picLocks noChangeAspect="1"/>
          </p:cNvPicPr>
          <p:nvPr/>
        </p:nvPicPr>
        <p:blipFill>
          <a:blip r:embed="rId2"/>
          <a:stretch>
            <a:fillRect/>
          </a:stretch>
        </p:blipFill>
        <p:spPr>
          <a:xfrm>
            <a:off x="6551628" y="0"/>
            <a:ext cx="4878371" cy="6857999"/>
          </a:xfrm>
          <a:prstGeom prst="rect">
            <a:avLst/>
          </a:prstGeom>
        </p:spPr>
      </p:pic>
    </p:spTree>
    <p:extLst>
      <p:ext uri="{BB962C8B-B14F-4D97-AF65-F5344CB8AC3E}">
        <p14:creationId xmlns:p14="http://schemas.microsoft.com/office/powerpoint/2010/main" val="391496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4E086-4D7E-89EC-C642-8585DF4884DA}"/>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F3D70329-1ABE-7725-9173-A6E4B3296C7A}"/>
              </a:ext>
            </a:extLst>
          </p:cNvPr>
          <p:cNvSpPr>
            <a:spLocks noGrp="1"/>
          </p:cNvSpPr>
          <p:nvPr>
            <p:ph type="ctrTitle"/>
          </p:nvPr>
        </p:nvSpPr>
        <p:spPr>
          <a:xfrm>
            <a:off x="3508309" y="2328298"/>
            <a:ext cx="5879323" cy="2467637"/>
          </a:xfrm>
        </p:spPr>
        <p:txBody>
          <a:bodyPr/>
          <a:lstStyle/>
          <a:p>
            <a:pPr algn="ctr"/>
            <a:br>
              <a:rPr lang="sv-SE" sz="1800" b="0" i="0">
                <a:solidFill>
                  <a:srgbClr val="000000"/>
                </a:solidFill>
                <a:effectLst/>
                <a:latin typeface="Century Gothic" panose="020B0502020202020204" pitchFamily="34" charset="0"/>
              </a:rPr>
            </a:br>
            <a:br>
              <a:rPr lang="sv-SE" sz="1800" b="0" i="0">
                <a:solidFill>
                  <a:srgbClr val="000000"/>
                </a:solidFill>
                <a:effectLst/>
                <a:latin typeface="Century Gothic" panose="020B0502020202020204" pitchFamily="34" charset="0"/>
              </a:rPr>
            </a:br>
            <a:br>
              <a:rPr lang="sv-SE" sz="1800" b="0" i="0">
                <a:solidFill>
                  <a:srgbClr val="000000"/>
                </a:solidFill>
                <a:effectLst/>
                <a:latin typeface="Century Gothic" panose="020B0502020202020204" pitchFamily="34" charset="0"/>
              </a:rPr>
            </a:br>
            <a:br>
              <a:rPr lang="sv-SE" sz="1800" b="0" i="0">
                <a:solidFill>
                  <a:srgbClr val="000000"/>
                </a:solidFill>
                <a:effectLst/>
                <a:latin typeface="Century Gothic" panose="020B0502020202020204" pitchFamily="34" charset="0"/>
              </a:rPr>
            </a:br>
            <a:br>
              <a:rPr lang="sv-SE" sz="1800" b="0" i="0">
                <a:solidFill>
                  <a:srgbClr val="000000"/>
                </a:solidFill>
                <a:effectLst/>
                <a:latin typeface="Century Gothic" panose="020B0502020202020204" pitchFamily="34" charset="0"/>
              </a:rPr>
            </a:br>
            <a:endParaRPr lang="sv-SE" dirty="0"/>
          </a:p>
        </p:txBody>
      </p:sp>
      <p:pic>
        <p:nvPicPr>
          <p:cNvPr id="5122" name="Picture 2">
            <a:extLst>
              <a:ext uri="{FF2B5EF4-FFF2-40B4-BE49-F238E27FC236}">
                <a16:creationId xmlns:a16="http://schemas.microsoft.com/office/drawing/2014/main" id="{07996B29-0582-D766-02C9-09C24796D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212" y="1511298"/>
            <a:ext cx="4243661" cy="4441633"/>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25909945-D4BA-CBCE-3FF3-ECADBCC3AF4D}"/>
              </a:ext>
            </a:extLst>
          </p:cNvPr>
          <p:cNvSpPr txBox="1"/>
          <p:nvPr/>
        </p:nvSpPr>
        <p:spPr>
          <a:xfrm>
            <a:off x="659363" y="2892490"/>
            <a:ext cx="3184849" cy="769441"/>
          </a:xfrm>
          <a:prstGeom prst="rect">
            <a:avLst/>
          </a:prstGeom>
          <a:noFill/>
        </p:spPr>
        <p:txBody>
          <a:bodyPr wrap="square" rtlCol="0">
            <a:spAutoFit/>
          </a:bodyPr>
          <a:lstStyle/>
          <a:p>
            <a:pPr algn="ctr"/>
            <a:r>
              <a:rPr lang="sv-SE" sz="4400" dirty="0"/>
              <a:t>Överleva</a:t>
            </a:r>
          </a:p>
        </p:txBody>
      </p:sp>
    </p:spTree>
    <p:extLst>
      <p:ext uri="{BB962C8B-B14F-4D97-AF65-F5344CB8AC3E}">
        <p14:creationId xmlns:p14="http://schemas.microsoft.com/office/powerpoint/2010/main" val="217601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30F24-FEE8-10DD-13B0-7B00ECE6FED1}"/>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69CF6FD7-515E-A009-ACA8-9C45F619381B}"/>
              </a:ext>
            </a:extLst>
          </p:cNvPr>
          <p:cNvSpPr>
            <a:spLocks noGrp="1"/>
          </p:cNvSpPr>
          <p:nvPr>
            <p:ph type="ctrTitle"/>
          </p:nvPr>
        </p:nvSpPr>
        <p:spPr>
          <a:xfrm>
            <a:off x="1470959" y="961495"/>
            <a:ext cx="8333441" cy="4485827"/>
          </a:xfrm>
        </p:spPr>
        <p:txBody>
          <a:bodyPr/>
          <a:lstStyle/>
          <a:p>
            <a:pPr algn="ct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endParaRPr lang="sv-SE" dirty="0"/>
          </a:p>
        </p:txBody>
      </p:sp>
      <p:pic>
        <p:nvPicPr>
          <p:cNvPr id="6146" name="Picture 2">
            <a:extLst>
              <a:ext uri="{FF2B5EF4-FFF2-40B4-BE49-F238E27FC236}">
                <a16:creationId xmlns:a16="http://schemas.microsoft.com/office/drawing/2014/main" id="{B101D0C3-57DA-5D23-FCC6-9580D61F8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343" y="-132650"/>
            <a:ext cx="5124819" cy="7123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00B654E9-A52C-D565-1732-706C81457ECC}"/>
              </a:ext>
            </a:extLst>
          </p:cNvPr>
          <p:cNvSpPr txBox="1"/>
          <p:nvPr/>
        </p:nvSpPr>
        <p:spPr>
          <a:xfrm>
            <a:off x="922049" y="2542688"/>
            <a:ext cx="4559559" cy="1323439"/>
          </a:xfrm>
          <a:prstGeom prst="rect">
            <a:avLst/>
          </a:prstGeom>
          <a:noFill/>
        </p:spPr>
        <p:txBody>
          <a:bodyPr wrap="square" rtlCol="0">
            <a:spAutoFit/>
          </a:bodyPr>
          <a:lstStyle/>
          <a:p>
            <a:r>
              <a:rPr lang="sv-SE" sz="4000" dirty="0"/>
              <a:t>Hjärntrött utan dess like…..</a:t>
            </a:r>
          </a:p>
        </p:txBody>
      </p:sp>
    </p:spTree>
    <p:extLst>
      <p:ext uri="{BB962C8B-B14F-4D97-AF65-F5344CB8AC3E}">
        <p14:creationId xmlns:p14="http://schemas.microsoft.com/office/powerpoint/2010/main" val="259856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EDE56-FC38-C4B2-C830-30DD01A2D295}"/>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F2A38712-9B3D-CA88-2F42-6DBEB7ADA367}"/>
              </a:ext>
            </a:extLst>
          </p:cNvPr>
          <p:cNvSpPr>
            <a:spLocks noGrp="1"/>
          </p:cNvSpPr>
          <p:nvPr>
            <p:ph type="ctrTitle"/>
          </p:nvPr>
        </p:nvSpPr>
        <p:spPr>
          <a:xfrm>
            <a:off x="2243317" y="-139336"/>
            <a:ext cx="8333441" cy="4485827"/>
          </a:xfrm>
        </p:spPr>
        <p:txBody>
          <a:bodyPr/>
          <a:lstStyle/>
          <a:p>
            <a:pPr algn="ct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endParaRPr lang="sv-SE" dirty="0"/>
          </a:p>
        </p:txBody>
      </p:sp>
      <p:pic>
        <p:nvPicPr>
          <p:cNvPr id="7170" name="Picture 2">
            <a:extLst>
              <a:ext uri="{FF2B5EF4-FFF2-40B4-BE49-F238E27FC236}">
                <a16:creationId xmlns:a16="http://schemas.microsoft.com/office/drawing/2014/main" id="{8BD65C97-B8FE-0B2D-D4D7-0ED6A95D1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278" y="0"/>
            <a:ext cx="4372846" cy="655927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BA01C0CA-B8E8-D033-035E-68636B9A64B8}"/>
              </a:ext>
            </a:extLst>
          </p:cNvPr>
          <p:cNvSpPr txBox="1"/>
          <p:nvPr/>
        </p:nvSpPr>
        <p:spPr>
          <a:xfrm>
            <a:off x="1376039" y="1864311"/>
            <a:ext cx="4719961" cy="4031873"/>
          </a:xfrm>
          <a:prstGeom prst="rect">
            <a:avLst/>
          </a:prstGeom>
          <a:noFill/>
        </p:spPr>
        <p:txBody>
          <a:bodyPr wrap="square" rtlCol="0">
            <a:spAutoFit/>
          </a:bodyPr>
          <a:lstStyle/>
          <a:p>
            <a:r>
              <a:rPr lang="sv-SE" sz="4000" dirty="0"/>
              <a:t>Vägen tillbaka är lång…</a:t>
            </a:r>
          </a:p>
          <a:p>
            <a:endParaRPr lang="sv-SE" sz="4000" dirty="0"/>
          </a:p>
          <a:p>
            <a:r>
              <a:rPr lang="sv-SE" sz="3200" dirty="0"/>
              <a:t>2 års rehabilitering</a:t>
            </a:r>
          </a:p>
          <a:p>
            <a:r>
              <a:rPr lang="sv-SE" sz="3200" dirty="0"/>
              <a:t>Och sedan </a:t>
            </a:r>
            <a:r>
              <a:rPr lang="sv-SE" sz="3200" dirty="0" err="1"/>
              <a:t>Furuboda</a:t>
            </a:r>
            <a:r>
              <a:rPr lang="sv-SE" sz="3200" dirty="0"/>
              <a:t> Folkhögskola</a:t>
            </a:r>
          </a:p>
          <a:p>
            <a:endParaRPr lang="sv-SE" sz="4000" dirty="0"/>
          </a:p>
        </p:txBody>
      </p:sp>
    </p:spTree>
    <p:extLst>
      <p:ext uri="{BB962C8B-B14F-4D97-AF65-F5344CB8AC3E}">
        <p14:creationId xmlns:p14="http://schemas.microsoft.com/office/powerpoint/2010/main" val="1068027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0E93F-730C-15B8-9FFF-1ACD9101B8F9}"/>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8A631B9D-E6F7-E464-F9B2-81F022D7BE77}"/>
              </a:ext>
            </a:extLst>
          </p:cNvPr>
          <p:cNvSpPr>
            <a:spLocks noGrp="1"/>
          </p:cNvSpPr>
          <p:nvPr>
            <p:ph type="ctrTitle"/>
          </p:nvPr>
        </p:nvSpPr>
        <p:spPr>
          <a:xfrm>
            <a:off x="1470959" y="961495"/>
            <a:ext cx="8333441" cy="4485827"/>
          </a:xfrm>
        </p:spPr>
        <p:txBody>
          <a:bodyPr/>
          <a:lstStyle/>
          <a:p>
            <a:pPr algn="ct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endParaRPr lang="sv-SE" dirty="0"/>
          </a:p>
        </p:txBody>
      </p:sp>
      <p:pic>
        <p:nvPicPr>
          <p:cNvPr id="8194" name="Picture 2" descr="En bild som visar skärmbild, Mobiltelefon, pryl, smartphone&#10;&#10;Automatiskt genererad beskrivning">
            <a:extLst>
              <a:ext uri="{FF2B5EF4-FFF2-40B4-BE49-F238E27FC236}">
                <a16:creationId xmlns:a16="http://schemas.microsoft.com/office/drawing/2014/main" id="{08DF9EFD-3304-017E-574B-588917787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642" y="157147"/>
            <a:ext cx="3339915" cy="6805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EC20E016-3A3F-8398-D122-C927376898A4}"/>
              </a:ext>
            </a:extLst>
          </p:cNvPr>
          <p:cNvSpPr txBox="1"/>
          <p:nvPr/>
        </p:nvSpPr>
        <p:spPr>
          <a:xfrm>
            <a:off x="722811" y="3044279"/>
            <a:ext cx="6303145" cy="769441"/>
          </a:xfrm>
          <a:prstGeom prst="rect">
            <a:avLst/>
          </a:prstGeom>
          <a:noFill/>
        </p:spPr>
        <p:txBody>
          <a:bodyPr wrap="square" rtlCol="0">
            <a:spAutoFit/>
          </a:bodyPr>
          <a:lstStyle/>
          <a:p>
            <a:pPr algn="ctr"/>
            <a:r>
              <a:rPr lang="sv-SE" sz="4400" dirty="0"/>
              <a:t>Min personliga assistent</a:t>
            </a:r>
          </a:p>
        </p:txBody>
      </p:sp>
    </p:spTree>
    <p:extLst>
      <p:ext uri="{BB962C8B-B14F-4D97-AF65-F5344CB8AC3E}">
        <p14:creationId xmlns:p14="http://schemas.microsoft.com/office/powerpoint/2010/main" val="374288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BA933-1C86-A660-D5AA-5A8F239C660B}"/>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21CCFC3F-0003-EE9F-A4C2-DB324480D73F}"/>
              </a:ext>
            </a:extLst>
          </p:cNvPr>
          <p:cNvSpPr>
            <a:spLocks noGrp="1"/>
          </p:cNvSpPr>
          <p:nvPr>
            <p:ph type="ctrTitle"/>
          </p:nvPr>
        </p:nvSpPr>
        <p:spPr>
          <a:xfrm>
            <a:off x="1470959" y="961495"/>
            <a:ext cx="8333441" cy="4485827"/>
          </a:xfrm>
        </p:spPr>
        <p:txBody>
          <a:bodyPr/>
          <a:lstStyle/>
          <a:p>
            <a:pPr algn="ct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endParaRPr lang="sv-SE" dirty="0"/>
          </a:p>
        </p:txBody>
      </p:sp>
      <p:pic>
        <p:nvPicPr>
          <p:cNvPr id="9218" name="Picture 2" descr="En bild som visar träd, person, utomhus&#10;&#10;Automatiskt genererad beskrivning">
            <a:extLst>
              <a:ext uri="{FF2B5EF4-FFF2-40B4-BE49-F238E27FC236}">
                <a16:creationId xmlns:a16="http://schemas.microsoft.com/office/drawing/2014/main" id="{ACC18CDF-A69F-4FE1-BEFF-21329065B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41" y="1410678"/>
            <a:ext cx="5948039" cy="395863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5B71956A-102A-3542-AC2D-C4BE6E0620B1}"/>
              </a:ext>
            </a:extLst>
          </p:cNvPr>
          <p:cNvSpPr txBox="1"/>
          <p:nvPr/>
        </p:nvSpPr>
        <p:spPr>
          <a:xfrm>
            <a:off x="7290486" y="2728277"/>
            <a:ext cx="4458535" cy="1323439"/>
          </a:xfrm>
          <a:prstGeom prst="rect">
            <a:avLst/>
          </a:prstGeom>
          <a:noFill/>
        </p:spPr>
        <p:txBody>
          <a:bodyPr wrap="square" rtlCol="0">
            <a:spAutoFit/>
          </a:bodyPr>
          <a:lstStyle/>
          <a:p>
            <a:r>
              <a:rPr lang="sv-SE" sz="4000" dirty="0"/>
              <a:t>Tack för att du </a:t>
            </a:r>
            <a:br>
              <a:rPr lang="sv-SE" sz="4000" dirty="0"/>
            </a:br>
            <a:r>
              <a:rPr lang="sv-SE" sz="4000" dirty="0"/>
              <a:t>har lyssnat på mig.</a:t>
            </a:r>
          </a:p>
        </p:txBody>
      </p:sp>
    </p:spTree>
    <p:extLst>
      <p:ext uri="{BB962C8B-B14F-4D97-AF65-F5344CB8AC3E}">
        <p14:creationId xmlns:p14="http://schemas.microsoft.com/office/powerpoint/2010/main" val="206456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520B35-C421-AD89-B116-B7DF9A832B27}"/>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4A8EB718-928B-B8F7-0949-71BA4BDEC82B}"/>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795270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286818-1B7B-1F71-8DE8-BBBA9E8D4B7D}"/>
              </a:ext>
            </a:extLst>
          </p:cNvPr>
          <p:cNvSpPr>
            <a:spLocks noGrp="1"/>
          </p:cNvSpPr>
          <p:nvPr>
            <p:ph type="ctrTitle"/>
          </p:nvPr>
        </p:nvSpPr>
        <p:spPr>
          <a:xfrm>
            <a:off x="1306367" y="2974660"/>
            <a:ext cx="8333441" cy="908680"/>
          </a:xfrm>
        </p:spPr>
        <p:txBody>
          <a:bodyPr/>
          <a:lstStyle/>
          <a:p>
            <a:r>
              <a:rPr lang="sv-SE" dirty="0"/>
              <a:t>Jan </a:t>
            </a:r>
            <a:r>
              <a:rPr lang="sv-SE" dirty="0" err="1"/>
              <a:t>Lexell</a:t>
            </a:r>
            <a:endParaRPr lang="sv-SE" dirty="0"/>
          </a:p>
        </p:txBody>
      </p:sp>
    </p:spTree>
    <p:extLst>
      <p:ext uri="{BB962C8B-B14F-4D97-AF65-F5344CB8AC3E}">
        <p14:creationId xmlns:p14="http://schemas.microsoft.com/office/powerpoint/2010/main" val="243083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3B684-B393-A506-928B-7B30DBC2AD2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64294CE-D63C-0E75-D4D0-82B32955FE74}"/>
              </a:ext>
            </a:extLst>
          </p:cNvPr>
          <p:cNvSpPr>
            <a:spLocks noGrp="1"/>
          </p:cNvSpPr>
          <p:nvPr>
            <p:ph type="title"/>
          </p:nvPr>
        </p:nvSpPr>
        <p:spPr>
          <a:xfrm>
            <a:off x="844550" y="1369220"/>
            <a:ext cx="10515600" cy="911542"/>
          </a:xfrm>
        </p:spPr>
        <p:txBody>
          <a:bodyPr/>
          <a:lstStyle/>
          <a:p>
            <a:r>
              <a:rPr lang="en-US" dirty="0" err="1"/>
              <a:t>Förvärvad</a:t>
            </a:r>
            <a:r>
              <a:rPr lang="en-US" dirty="0"/>
              <a:t> </a:t>
            </a:r>
            <a:r>
              <a:rPr lang="en-US" dirty="0" err="1"/>
              <a:t>hjärnskada</a:t>
            </a:r>
            <a:endParaRPr lang="en-US" dirty="0"/>
          </a:p>
        </p:txBody>
      </p:sp>
      <p:sp>
        <p:nvSpPr>
          <p:cNvPr id="6" name="Text Placeholder 2">
            <a:extLst>
              <a:ext uri="{FF2B5EF4-FFF2-40B4-BE49-F238E27FC236}">
                <a16:creationId xmlns:a16="http://schemas.microsoft.com/office/drawing/2014/main" id="{4085CF29-E7EC-EECB-2867-313AB7DB7049}"/>
              </a:ext>
            </a:extLst>
          </p:cNvPr>
          <p:cNvSpPr>
            <a:spLocks noGrp="1"/>
          </p:cNvSpPr>
          <p:nvPr>
            <p:ph type="body" idx="4294967295"/>
          </p:nvPr>
        </p:nvSpPr>
        <p:spPr>
          <a:xfrm>
            <a:off x="831850" y="2736533"/>
            <a:ext cx="7173794" cy="3130867"/>
          </a:xfrm>
        </p:spPr>
        <p:txBody>
          <a:bodyPr>
            <a:normAutofit fontScale="92500" lnSpcReduction="10000"/>
          </a:bodyPr>
          <a:lstStyle/>
          <a:p>
            <a:r>
              <a:rPr lang="en-US" sz="2400" dirty="0"/>
              <a:t>Stroke ca 30 000/</a:t>
            </a:r>
            <a:r>
              <a:rPr lang="en-US" sz="2400" dirty="0" err="1"/>
              <a:t>år</a:t>
            </a:r>
            <a:endParaRPr lang="en-US" sz="2400" dirty="0"/>
          </a:p>
          <a:p>
            <a:r>
              <a:rPr lang="en-US" sz="2400" dirty="0" err="1"/>
              <a:t>Traumatisk</a:t>
            </a:r>
            <a:r>
              <a:rPr lang="en-US" sz="2400" dirty="0"/>
              <a:t> </a:t>
            </a:r>
            <a:r>
              <a:rPr lang="en-US" sz="2400" dirty="0" err="1"/>
              <a:t>hjärnskada</a:t>
            </a:r>
            <a:r>
              <a:rPr lang="en-US" sz="2400" dirty="0"/>
              <a:t> ca 30 000/</a:t>
            </a:r>
            <a:r>
              <a:rPr lang="en-US" sz="2400" dirty="0" err="1"/>
              <a:t>år</a:t>
            </a:r>
            <a:endParaRPr lang="en-US" sz="2400" dirty="0"/>
          </a:p>
          <a:p>
            <a:r>
              <a:rPr lang="en-US" sz="2400" dirty="0" err="1"/>
              <a:t>Övriga</a:t>
            </a:r>
            <a:r>
              <a:rPr lang="en-US" sz="2400" dirty="0"/>
              <a:t> </a:t>
            </a:r>
            <a:r>
              <a:rPr lang="en-US" sz="2400" dirty="0" err="1"/>
              <a:t>hjärnskador</a:t>
            </a:r>
            <a:r>
              <a:rPr lang="en-US" sz="2400" dirty="0"/>
              <a:t> i </a:t>
            </a:r>
            <a:r>
              <a:rPr lang="en-US" sz="2400" dirty="0" err="1"/>
              <a:t>vuxen</a:t>
            </a:r>
            <a:r>
              <a:rPr lang="en-US" sz="2400" dirty="0"/>
              <a:t> </a:t>
            </a:r>
            <a:r>
              <a:rPr lang="en-US" sz="2400" dirty="0" err="1"/>
              <a:t>ålder</a:t>
            </a:r>
            <a:r>
              <a:rPr lang="en-US" sz="2400" dirty="0"/>
              <a:t> ca 10 000/</a:t>
            </a:r>
            <a:r>
              <a:rPr lang="en-US" sz="2400" dirty="0" err="1"/>
              <a:t>år</a:t>
            </a:r>
            <a:endParaRPr lang="en-US" sz="2400" dirty="0"/>
          </a:p>
          <a:p>
            <a:r>
              <a:rPr lang="en-US" sz="2400" dirty="0" err="1"/>
              <a:t>Vanligaste</a:t>
            </a:r>
            <a:r>
              <a:rPr lang="en-US" sz="2400" dirty="0"/>
              <a:t> </a:t>
            </a:r>
            <a:r>
              <a:rPr lang="en-US" sz="2400" dirty="0" err="1"/>
              <a:t>orsaken</a:t>
            </a:r>
            <a:r>
              <a:rPr lang="en-US" sz="2400" dirty="0"/>
              <a:t> till </a:t>
            </a:r>
            <a:r>
              <a:rPr lang="en-US" sz="2400" dirty="0" err="1"/>
              <a:t>livslång</a:t>
            </a:r>
            <a:r>
              <a:rPr lang="en-US" sz="2400" dirty="0"/>
              <a:t> </a:t>
            </a:r>
            <a:r>
              <a:rPr lang="en-US" sz="2400" dirty="0" err="1"/>
              <a:t>funktionsnedsättning</a:t>
            </a:r>
            <a:r>
              <a:rPr lang="en-US" sz="2400" dirty="0"/>
              <a:t> hos </a:t>
            </a:r>
            <a:r>
              <a:rPr lang="en-US" sz="2400" dirty="0" err="1"/>
              <a:t>unga</a:t>
            </a:r>
            <a:r>
              <a:rPr lang="en-US" sz="2400" dirty="0"/>
              <a:t> </a:t>
            </a:r>
            <a:r>
              <a:rPr lang="en-US" sz="2400" dirty="0" err="1"/>
              <a:t>vuxna</a:t>
            </a:r>
            <a:endParaRPr lang="en-US" sz="2400" dirty="0"/>
          </a:p>
          <a:p>
            <a:r>
              <a:rPr lang="en-US" sz="2400" dirty="0" err="1"/>
              <a:t>Motoriska</a:t>
            </a:r>
            <a:r>
              <a:rPr lang="en-US" sz="2400" dirty="0"/>
              <a:t>, </a:t>
            </a:r>
            <a:r>
              <a:rPr lang="en-US" sz="2400" dirty="0" err="1"/>
              <a:t>kognitiva</a:t>
            </a:r>
            <a:r>
              <a:rPr lang="en-US" sz="2400" dirty="0"/>
              <a:t>, </a:t>
            </a:r>
            <a:r>
              <a:rPr lang="en-US" sz="2400" dirty="0" err="1"/>
              <a:t>emotionella</a:t>
            </a:r>
            <a:r>
              <a:rPr lang="en-US" sz="2400" dirty="0"/>
              <a:t> </a:t>
            </a:r>
            <a:r>
              <a:rPr lang="en-US" sz="2400" dirty="0" err="1"/>
              <a:t>funktionsnedsättningar</a:t>
            </a:r>
            <a:endParaRPr lang="en-US" sz="2400" dirty="0"/>
          </a:p>
          <a:p>
            <a:r>
              <a:rPr lang="en-US" sz="2400" dirty="0" err="1"/>
              <a:t>Påverkan</a:t>
            </a:r>
            <a:r>
              <a:rPr lang="en-US" sz="2400" dirty="0"/>
              <a:t> </a:t>
            </a:r>
            <a:r>
              <a:rPr lang="en-US" sz="2400" dirty="0" err="1"/>
              <a:t>på</a:t>
            </a:r>
            <a:r>
              <a:rPr lang="en-US" sz="2400" dirty="0"/>
              <a:t> </a:t>
            </a:r>
            <a:r>
              <a:rPr lang="en-US" sz="2400" dirty="0" err="1"/>
              <a:t>beteende</a:t>
            </a:r>
            <a:r>
              <a:rPr lang="en-US" sz="2400" dirty="0"/>
              <a:t>, </a:t>
            </a:r>
            <a:r>
              <a:rPr lang="en-US" sz="2400" dirty="0" err="1"/>
              <a:t>sociala</a:t>
            </a:r>
            <a:r>
              <a:rPr lang="en-US" sz="2400" dirty="0"/>
              <a:t> </a:t>
            </a:r>
            <a:r>
              <a:rPr lang="en-US" sz="2400" dirty="0" err="1"/>
              <a:t>relationer</a:t>
            </a:r>
            <a:r>
              <a:rPr lang="en-US" sz="2400" dirty="0"/>
              <a:t>, </a:t>
            </a:r>
            <a:r>
              <a:rPr lang="en-US" sz="2400" dirty="0" err="1"/>
              <a:t>arbete</a:t>
            </a:r>
            <a:r>
              <a:rPr lang="en-US" sz="2400" dirty="0"/>
              <a:t>, studier, </a:t>
            </a:r>
            <a:r>
              <a:rPr lang="en-US" sz="2400" dirty="0" err="1"/>
              <a:t>fritid</a:t>
            </a:r>
            <a:endParaRPr lang="en-US" sz="2400" dirty="0"/>
          </a:p>
          <a:p>
            <a:endParaRPr lang="en-US" dirty="0"/>
          </a:p>
        </p:txBody>
      </p:sp>
      <p:pic>
        <p:nvPicPr>
          <p:cNvPr id="2" name="Bildobjekt 1">
            <a:extLst>
              <a:ext uri="{FF2B5EF4-FFF2-40B4-BE49-F238E27FC236}">
                <a16:creationId xmlns:a16="http://schemas.microsoft.com/office/drawing/2014/main" id="{D37478FA-6D17-DE36-D188-AD6D07C1CE34}"/>
              </a:ext>
            </a:extLst>
          </p:cNvPr>
          <p:cNvPicPr>
            <a:picLocks noChangeAspect="1"/>
          </p:cNvPicPr>
          <p:nvPr/>
        </p:nvPicPr>
        <p:blipFill>
          <a:blip r:embed="rId2"/>
          <a:stretch>
            <a:fillRect/>
          </a:stretch>
        </p:blipFill>
        <p:spPr>
          <a:xfrm>
            <a:off x="8005644" y="677704"/>
            <a:ext cx="3341806" cy="2294573"/>
          </a:xfrm>
          <a:prstGeom prst="rect">
            <a:avLst/>
          </a:prstGeom>
        </p:spPr>
      </p:pic>
    </p:spTree>
    <p:extLst>
      <p:ext uri="{BB962C8B-B14F-4D97-AF65-F5344CB8AC3E}">
        <p14:creationId xmlns:p14="http://schemas.microsoft.com/office/powerpoint/2010/main" val="2382725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FC0EB-C134-4C34-D023-FB4E6D3549E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679A787-8219-86E6-FA3E-6E7AD6AA086E}"/>
              </a:ext>
            </a:extLst>
          </p:cNvPr>
          <p:cNvSpPr>
            <a:spLocks noGrp="1"/>
          </p:cNvSpPr>
          <p:nvPr>
            <p:ph type="title"/>
          </p:nvPr>
        </p:nvSpPr>
        <p:spPr>
          <a:xfrm>
            <a:off x="831850" y="1082311"/>
            <a:ext cx="10515600" cy="911542"/>
          </a:xfrm>
        </p:spPr>
        <p:txBody>
          <a:bodyPr/>
          <a:lstStyle/>
          <a:p>
            <a:r>
              <a:rPr lang="en-US" dirty="0" err="1"/>
              <a:t>Förvärvad</a:t>
            </a:r>
            <a:r>
              <a:rPr lang="en-US" dirty="0"/>
              <a:t> </a:t>
            </a:r>
            <a:r>
              <a:rPr lang="en-US" dirty="0" err="1"/>
              <a:t>hjärnskada</a:t>
            </a:r>
            <a:endParaRPr lang="en-US" dirty="0"/>
          </a:p>
        </p:txBody>
      </p:sp>
      <p:sp>
        <p:nvSpPr>
          <p:cNvPr id="6" name="Text Placeholder 2">
            <a:extLst>
              <a:ext uri="{FF2B5EF4-FFF2-40B4-BE49-F238E27FC236}">
                <a16:creationId xmlns:a16="http://schemas.microsoft.com/office/drawing/2014/main" id="{4350F53C-97D7-6B24-0227-A16EBC24790D}"/>
              </a:ext>
            </a:extLst>
          </p:cNvPr>
          <p:cNvSpPr>
            <a:spLocks noGrp="1"/>
          </p:cNvSpPr>
          <p:nvPr>
            <p:ph type="body" idx="4294967295"/>
          </p:nvPr>
        </p:nvSpPr>
        <p:spPr>
          <a:xfrm>
            <a:off x="827405" y="2243666"/>
            <a:ext cx="5862955" cy="3130867"/>
          </a:xfrm>
        </p:spPr>
        <p:txBody>
          <a:bodyPr>
            <a:normAutofit/>
          </a:bodyPr>
          <a:lstStyle/>
          <a:p>
            <a:r>
              <a:rPr lang="en-US" sz="2400" dirty="0"/>
              <a:t>För </a:t>
            </a:r>
            <a:r>
              <a:rPr lang="en-US" sz="2400" dirty="0" err="1"/>
              <a:t>få</a:t>
            </a:r>
            <a:r>
              <a:rPr lang="en-US" sz="2400" dirty="0"/>
              <a:t> </a:t>
            </a:r>
            <a:r>
              <a:rPr lang="en-US" sz="2400" dirty="0" err="1"/>
              <a:t>resurser</a:t>
            </a:r>
            <a:r>
              <a:rPr lang="en-US" sz="2400" dirty="0"/>
              <a:t> för </a:t>
            </a:r>
            <a:r>
              <a:rPr lang="en-US" sz="2400" dirty="0" err="1"/>
              <a:t>rehabilitering</a:t>
            </a:r>
            <a:r>
              <a:rPr lang="en-US" sz="2400" dirty="0"/>
              <a:t> </a:t>
            </a:r>
            <a:r>
              <a:rPr lang="en-US" sz="2400" dirty="0" err="1"/>
              <a:t>på</a:t>
            </a:r>
            <a:r>
              <a:rPr lang="en-US" sz="2400" dirty="0"/>
              <a:t> </a:t>
            </a:r>
            <a:r>
              <a:rPr lang="en-US" sz="2400" dirty="0" err="1"/>
              <a:t>kort</a:t>
            </a:r>
            <a:r>
              <a:rPr lang="en-US" sz="2400" dirty="0"/>
              <a:t> </a:t>
            </a:r>
            <a:r>
              <a:rPr lang="en-US" sz="2400" dirty="0" err="1"/>
              <a:t>och</a:t>
            </a:r>
            <a:r>
              <a:rPr lang="en-US" sz="2400" dirty="0"/>
              <a:t> </a:t>
            </a:r>
            <a:r>
              <a:rPr lang="en-US" sz="2400" dirty="0" err="1"/>
              <a:t>lång</a:t>
            </a:r>
            <a:r>
              <a:rPr lang="en-US" sz="2400" dirty="0"/>
              <a:t> </a:t>
            </a:r>
            <a:r>
              <a:rPr lang="en-US" sz="2400" dirty="0" err="1"/>
              <a:t>sikt</a:t>
            </a:r>
            <a:endParaRPr lang="en-US" sz="2400" dirty="0"/>
          </a:p>
          <a:p>
            <a:r>
              <a:rPr lang="en-US" sz="2400" dirty="0" err="1"/>
              <a:t>Brist</a:t>
            </a:r>
            <a:r>
              <a:rPr lang="en-US" sz="2400" dirty="0"/>
              <a:t> </a:t>
            </a:r>
            <a:r>
              <a:rPr lang="en-US" sz="2400" dirty="0" err="1"/>
              <a:t>på</a:t>
            </a:r>
            <a:r>
              <a:rPr lang="en-US" sz="2400" dirty="0"/>
              <a:t> </a:t>
            </a:r>
            <a:r>
              <a:rPr lang="en-US" sz="2400" dirty="0" err="1"/>
              <a:t>samlad</a:t>
            </a:r>
            <a:r>
              <a:rPr lang="en-US" sz="2400" dirty="0"/>
              <a:t> </a:t>
            </a:r>
            <a:r>
              <a:rPr lang="en-US" sz="2400" dirty="0" err="1"/>
              <a:t>kunskap</a:t>
            </a:r>
            <a:r>
              <a:rPr lang="en-US" sz="2400" dirty="0"/>
              <a:t> </a:t>
            </a:r>
            <a:r>
              <a:rPr lang="en-US" sz="2400" dirty="0" err="1"/>
              <a:t>och</a:t>
            </a:r>
            <a:r>
              <a:rPr lang="en-US" sz="2400" dirty="0"/>
              <a:t> </a:t>
            </a:r>
            <a:r>
              <a:rPr lang="en-US" sz="2400" dirty="0" err="1"/>
              <a:t>kompetens</a:t>
            </a:r>
            <a:endParaRPr lang="en-US" sz="2400" dirty="0"/>
          </a:p>
          <a:p>
            <a:r>
              <a:rPr lang="en-US" sz="2400" dirty="0" err="1"/>
              <a:t>Behov</a:t>
            </a:r>
            <a:r>
              <a:rPr lang="en-US" sz="2400" dirty="0"/>
              <a:t> av </a:t>
            </a:r>
            <a:r>
              <a:rPr lang="en-US" sz="2400" dirty="0" err="1"/>
              <a:t>ett</a:t>
            </a:r>
            <a:r>
              <a:rPr lang="en-US" sz="2400" dirty="0"/>
              <a:t> </a:t>
            </a:r>
            <a:r>
              <a:rPr lang="en-US" sz="2400" dirty="0" err="1"/>
              <a:t>Nationellt</a:t>
            </a:r>
            <a:r>
              <a:rPr lang="en-US" sz="2400" dirty="0"/>
              <a:t> </a:t>
            </a:r>
            <a:r>
              <a:rPr lang="en-US" sz="2400" dirty="0" err="1"/>
              <a:t>kompetenscentrum</a:t>
            </a:r>
            <a:r>
              <a:rPr lang="en-US" sz="2400" dirty="0"/>
              <a:t>!</a:t>
            </a:r>
          </a:p>
          <a:p>
            <a:endParaRPr lang="en-US" dirty="0"/>
          </a:p>
          <a:p>
            <a:endParaRPr lang="en-US" dirty="0"/>
          </a:p>
        </p:txBody>
      </p:sp>
      <p:pic>
        <p:nvPicPr>
          <p:cNvPr id="7" name="Bildobjekt 6" descr="En bild som visar text, skärmbild, Teckensnitt, linje&#10;&#10;AI-genererat innehåll kan vara felaktigt.">
            <a:extLst>
              <a:ext uri="{FF2B5EF4-FFF2-40B4-BE49-F238E27FC236}">
                <a16:creationId xmlns:a16="http://schemas.microsoft.com/office/drawing/2014/main" id="{21370F0D-1E47-3834-9F65-45209B240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639" y="4494153"/>
            <a:ext cx="5862955" cy="1760759"/>
          </a:xfrm>
          <a:prstGeom prst="rect">
            <a:avLst/>
          </a:prstGeom>
          <a:ln>
            <a:solidFill>
              <a:schemeClr val="tx1"/>
            </a:solidFill>
          </a:ln>
        </p:spPr>
      </p:pic>
      <p:pic>
        <p:nvPicPr>
          <p:cNvPr id="11" name="Bildobjekt 10" descr="En bild som visar text, skärmbild, Teckensnitt, design&#10;&#10;AI-genererat innehåll kan vara felaktigt.">
            <a:extLst>
              <a:ext uri="{FF2B5EF4-FFF2-40B4-BE49-F238E27FC236}">
                <a16:creationId xmlns:a16="http://schemas.microsoft.com/office/drawing/2014/main" id="{821D1064-5B76-7C76-A4C3-45BEAF251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20" y="557276"/>
            <a:ext cx="2538730" cy="3613141"/>
          </a:xfrm>
          <a:prstGeom prst="rect">
            <a:avLst/>
          </a:prstGeom>
          <a:ln>
            <a:solidFill>
              <a:schemeClr val="tx1"/>
            </a:solidFill>
          </a:ln>
        </p:spPr>
      </p:pic>
    </p:spTree>
    <p:extLst>
      <p:ext uri="{BB962C8B-B14F-4D97-AF65-F5344CB8AC3E}">
        <p14:creationId xmlns:p14="http://schemas.microsoft.com/office/powerpoint/2010/main" val="728713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12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21D69-4100-377B-DDA1-FCAF9BDFB315}"/>
            </a:ext>
          </a:extLst>
        </p:cNvPr>
        <p:cNvGrpSpPr/>
        <p:nvPr/>
      </p:nvGrpSpPr>
      <p:grpSpPr>
        <a:xfrm>
          <a:off x="0" y="0"/>
          <a:ext cx="0" cy="0"/>
          <a:chOff x="0" y="0"/>
          <a:chExt cx="0" cy="0"/>
        </a:xfrm>
      </p:grpSpPr>
      <p:sp>
        <p:nvSpPr>
          <p:cNvPr id="5" name="Underrubrik 4">
            <a:extLst>
              <a:ext uri="{FF2B5EF4-FFF2-40B4-BE49-F238E27FC236}">
                <a16:creationId xmlns:a16="http://schemas.microsoft.com/office/drawing/2014/main" id="{DF49974C-1A67-C633-5FC9-B61E1D35FA85}"/>
              </a:ext>
            </a:extLst>
          </p:cNvPr>
          <p:cNvSpPr>
            <a:spLocks noGrp="1"/>
          </p:cNvSpPr>
          <p:nvPr>
            <p:ph type="subTitle" idx="1"/>
          </p:nvPr>
        </p:nvSpPr>
        <p:spPr>
          <a:xfrm>
            <a:off x="1255805" y="1311087"/>
            <a:ext cx="8333440" cy="3857624"/>
          </a:xfrm>
        </p:spPr>
        <p:txBody>
          <a:bodyPr>
            <a:noAutofit/>
          </a:bodyPr>
          <a:lstStyle/>
          <a:p>
            <a:pPr marL="0" indent="0" algn="l">
              <a:lnSpc>
                <a:spcPct val="100000"/>
              </a:lnSpc>
              <a:buNone/>
            </a:pPr>
            <a:r>
              <a:rPr lang="sv-SE" sz="2000" b="1" i="0" dirty="0">
                <a:solidFill>
                  <a:srgbClr val="000000"/>
                </a:solidFill>
                <a:effectLst/>
                <a:latin typeface="Inter"/>
              </a:rPr>
              <a:t>Välkommen och introduktion! </a:t>
            </a:r>
            <a:br>
              <a:rPr lang="sv-SE" sz="2000" b="1" i="0" dirty="0">
                <a:solidFill>
                  <a:srgbClr val="000000"/>
                </a:solidFill>
                <a:effectLst/>
                <a:latin typeface="Inter"/>
              </a:rPr>
            </a:br>
            <a:r>
              <a:rPr lang="sv-SE" sz="2000" b="0" i="0" dirty="0">
                <a:solidFill>
                  <a:srgbClr val="000000"/>
                </a:solidFill>
                <a:effectLst/>
                <a:latin typeface="Inter"/>
              </a:rPr>
              <a:t>Anna Barsk </a:t>
            </a:r>
            <a:r>
              <a:rPr lang="sv-SE" sz="2000" b="0" i="0" dirty="0" err="1">
                <a:solidFill>
                  <a:srgbClr val="000000"/>
                </a:solidFill>
                <a:effectLst/>
                <a:latin typeface="Inter"/>
              </a:rPr>
              <a:t>Holmbom</a:t>
            </a:r>
            <a:r>
              <a:rPr lang="sv-SE" sz="2000" b="0" i="0" dirty="0">
                <a:solidFill>
                  <a:srgbClr val="000000"/>
                </a:solidFill>
                <a:effectLst/>
                <a:latin typeface="Inter"/>
              </a:rPr>
              <a:t>, ordförande Hjärnskadeförbundet Hjärnkraft</a:t>
            </a:r>
          </a:p>
          <a:p>
            <a:pPr marL="0" indent="0" algn="l">
              <a:lnSpc>
                <a:spcPct val="100000"/>
              </a:lnSpc>
              <a:buNone/>
            </a:pPr>
            <a:r>
              <a:rPr lang="sv-SE" sz="2000" b="1" i="0" dirty="0">
                <a:solidFill>
                  <a:srgbClr val="000000"/>
                </a:solidFill>
                <a:effectLst/>
                <a:latin typeface="Inter"/>
              </a:rPr>
              <a:t>Patientens perspektiv</a:t>
            </a:r>
            <a:br>
              <a:rPr lang="sv-SE" sz="2000" b="1" i="0" dirty="0">
                <a:solidFill>
                  <a:srgbClr val="000000"/>
                </a:solidFill>
                <a:effectLst/>
                <a:latin typeface="Inter"/>
              </a:rPr>
            </a:br>
            <a:r>
              <a:rPr lang="sv-SE" sz="2000" i="0" dirty="0">
                <a:solidFill>
                  <a:srgbClr val="000000"/>
                </a:solidFill>
                <a:effectLst/>
                <a:latin typeface="Inter"/>
              </a:rPr>
              <a:t>Emma Pettersson och Maria Blad</a:t>
            </a:r>
          </a:p>
          <a:p>
            <a:pPr marL="0" indent="0" algn="l">
              <a:lnSpc>
                <a:spcPct val="100000"/>
              </a:lnSpc>
              <a:buNone/>
            </a:pPr>
            <a:r>
              <a:rPr lang="sv-SE" sz="2000" b="1" i="0" dirty="0">
                <a:solidFill>
                  <a:srgbClr val="000000"/>
                </a:solidFill>
                <a:effectLst/>
                <a:latin typeface="Inter"/>
              </a:rPr>
              <a:t>Webbplatsen</a:t>
            </a:r>
            <a:br>
              <a:rPr lang="sv-SE" sz="2000" b="1" i="0" dirty="0">
                <a:solidFill>
                  <a:srgbClr val="000000"/>
                </a:solidFill>
                <a:effectLst/>
                <a:latin typeface="Inter"/>
              </a:rPr>
            </a:br>
            <a:r>
              <a:rPr lang="sv-SE" sz="2000" b="0" i="0" dirty="0">
                <a:solidFill>
                  <a:srgbClr val="000000"/>
                </a:solidFill>
                <a:effectLst/>
                <a:latin typeface="Inter"/>
              </a:rPr>
              <a:t>Stefan Johansson, vd och teknologie doktor, Begripsam</a:t>
            </a:r>
            <a:br>
              <a:rPr lang="sv-SE" sz="2000" b="0" i="0" dirty="0">
                <a:solidFill>
                  <a:srgbClr val="000000"/>
                </a:solidFill>
                <a:effectLst/>
                <a:latin typeface="Inter"/>
              </a:rPr>
            </a:br>
            <a:r>
              <a:rPr lang="sv-SE" sz="2000" b="0" i="0" dirty="0">
                <a:solidFill>
                  <a:srgbClr val="000000"/>
                </a:solidFill>
                <a:effectLst/>
                <a:latin typeface="Inter"/>
              </a:rPr>
              <a:t>Kristofer Kruuse, redaktör, NKFH</a:t>
            </a:r>
            <a:br>
              <a:rPr lang="sv-SE" sz="2000" b="0" i="0" dirty="0">
                <a:solidFill>
                  <a:srgbClr val="000000"/>
                </a:solidFill>
                <a:effectLst/>
                <a:latin typeface="Inter"/>
              </a:rPr>
            </a:br>
            <a:br>
              <a:rPr lang="sv-SE" sz="2000" b="0" i="0" dirty="0">
                <a:solidFill>
                  <a:srgbClr val="000000"/>
                </a:solidFill>
                <a:effectLst/>
                <a:latin typeface="Inter"/>
              </a:rPr>
            </a:br>
            <a:r>
              <a:rPr lang="sv-SE" sz="2000" b="1" i="0" dirty="0">
                <a:solidFill>
                  <a:srgbClr val="000000"/>
                </a:solidFill>
                <a:effectLst/>
                <a:latin typeface="Inter"/>
              </a:rPr>
              <a:t>Vård, rehabilitering, forskning</a:t>
            </a:r>
            <a:br>
              <a:rPr lang="sv-SE" sz="2000" b="1" i="0" dirty="0">
                <a:solidFill>
                  <a:srgbClr val="000000"/>
                </a:solidFill>
                <a:effectLst/>
                <a:latin typeface="Inter"/>
              </a:rPr>
            </a:br>
            <a:r>
              <a:rPr lang="sv-SE" sz="2000" dirty="0">
                <a:solidFill>
                  <a:srgbClr val="000000"/>
                </a:solidFill>
                <a:latin typeface="Inter"/>
              </a:rPr>
              <a:t>Thomas Strandberg</a:t>
            </a:r>
          </a:p>
          <a:p>
            <a:pPr marL="0" indent="0" algn="l">
              <a:lnSpc>
                <a:spcPct val="100000"/>
              </a:lnSpc>
              <a:buNone/>
            </a:pPr>
            <a:r>
              <a:rPr lang="sv-SE" sz="2000" b="1" i="0" dirty="0" err="1">
                <a:solidFill>
                  <a:srgbClr val="000000"/>
                </a:solidFill>
                <a:effectLst/>
                <a:latin typeface="Inter"/>
              </a:rPr>
              <a:t>NKFH:s</a:t>
            </a:r>
            <a:r>
              <a:rPr lang="sv-SE" sz="2000" b="1" i="0" dirty="0">
                <a:solidFill>
                  <a:srgbClr val="000000"/>
                </a:solidFill>
                <a:effectLst/>
                <a:latin typeface="Inter"/>
              </a:rPr>
              <a:t> betydelse</a:t>
            </a:r>
            <a:br>
              <a:rPr lang="sv-SE" sz="2000" b="0" i="0" dirty="0">
                <a:solidFill>
                  <a:srgbClr val="000000"/>
                </a:solidFill>
                <a:effectLst/>
                <a:latin typeface="Inter"/>
              </a:rPr>
            </a:br>
            <a:r>
              <a:rPr lang="sv-SE" sz="2000" b="0" i="0" dirty="0">
                <a:solidFill>
                  <a:srgbClr val="000000"/>
                </a:solidFill>
                <a:effectLst/>
                <a:latin typeface="Inter"/>
              </a:rPr>
              <a:t>Ingela Ljunggren Törnblad och Maria Bladh</a:t>
            </a:r>
          </a:p>
        </p:txBody>
      </p:sp>
      <p:cxnSp>
        <p:nvCxnSpPr>
          <p:cNvPr id="3" name="Rak 2">
            <a:extLst>
              <a:ext uri="{FF2B5EF4-FFF2-40B4-BE49-F238E27FC236}">
                <a16:creationId xmlns:a16="http://schemas.microsoft.com/office/drawing/2014/main" id="{80E0204B-344A-6730-81D1-81DB4E544C3D}"/>
              </a:ext>
            </a:extLst>
          </p:cNvPr>
          <p:cNvCxnSpPr/>
          <p:nvPr/>
        </p:nvCxnSpPr>
        <p:spPr>
          <a:xfrm>
            <a:off x="1255805" y="2029386"/>
            <a:ext cx="84313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E3CB8A6-2F73-F0F2-0FC7-3601E5F6DC58}"/>
              </a:ext>
            </a:extLst>
          </p:cNvPr>
          <p:cNvCxnSpPr/>
          <p:nvPr/>
        </p:nvCxnSpPr>
        <p:spPr>
          <a:xfrm>
            <a:off x="1255805" y="2763649"/>
            <a:ext cx="84313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Rak 1">
            <a:extLst>
              <a:ext uri="{FF2B5EF4-FFF2-40B4-BE49-F238E27FC236}">
                <a16:creationId xmlns:a16="http://schemas.microsoft.com/office/drawing/2014/main" id="{856A7ED4-3CBB-EDDE-8941-45BFF69D98EB}"/>
              </a:ext>
            </a:extLst>
          </p:cNvPr>
          <p:cNvCxnSpPr/>
          <p:nvPr/>
        </p:nvCxnSpPr>
        <p:spPr>
          <a:xfrm>
            <a:off x="1325280" y="3851462"/>
            <a:ext cx="84313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D7CCB92-D1F5-837D-0DFE-1F25CA7AF428}"/>
              </a:ext>
            </a:extLst>
          </p:cNvPr>
          <p:cNvCxnSpPr/>
          <p:nvPr/>
        </p:nvCxnSpPr>
        <p:spPr>
          <a:xfrm>
            <a:off x="1325280" y="4727762"/>
            <a:ext cx="843130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997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81EBB3-1B8A-0185-5F39-F68D712BFB09}"/>
              </a:ext>
            </a:extLst>
          </p:cNvPr>
          <p:cNvSpPr>
            <a:spLocks noGrp="1"/>
          </p:cNvSpPr>
          <p:nvPr>
            <p:ph type="ctrTitle"/>
          </p:nvPr>
        </p:nvSpPr>
        <p:spPr>
          <a:xfrm>
            <a:off x="1434383" y="3072844"/>
            <a:ext cx="8333441" cy="712312"/>
          </a:xfrm>
        </p:spPr>
        <p:txBody>
          <a:bodyPr>
            <a:normAutofit fontScale="90000"/>
          </a:bodyPr>
          <a:lstStyle/>
          <a:p>
            <a:r>
              <a:rPr lang="sv-SE" dirty="0"/>
              <a:t>Stefan Johansson</a:t>
            </a:r>
            <a:br>
              <a:rPr lang="sv-SE" dirty="0"/>
            </a:br>
            <a:r>
              <a:rPr lang="sv-SE" dirty="0"/>
              <a:t>Kristofer Kruuse</a:t>
            </a:r>
          </a:p>
        </p:txBody>
      </p:sp>
    </p:spTree>
    <p:extLst>
      <p:ext uri="{BB962C8B-B14F-4D97-AF65-F5344CB8AC3E}">
        <p14:creationId xmlns:p14="http://schemas.microsoft.com/office/powerpoint/2010/main" val="306358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FA2BAAB-3BCC-2357-77B8-0A58F255365B}"/>
              </a:ext>
            </a:extLst>
          </p:cNvPr>
          <p:cNvPicPr>
            <a:picLocks noChangeAspect="1"/>
          </p:cNvPicPr>
          <p:nvPr/>
        </p:nvPicPr>
        <p:blipFill>
          <a:blip r:embed="rId2"/>
          <a:stretch>
            <a:fillRect/>
          </a:stretch>
        </p:blipFill>
        <p:spPr>
          <a:xfrm>
            <a:off x="0" y="0"/>
            <a:ext cx="7151769" cy="6455664"/>
          </a:xfrm>
          <a:prstGeom prst="rect">
            <a:avLst/>
          </a:prstGeom>
        </p:spPr>
      </p:pic>
      <p:pic>
        <p:nvPicPr>
          <p:cNvPr id="4" name="Bildobjekt 3">
            <a:extLst>
              <a:ext uri="{FF2B5EF4-FFF2-40B4-BE49-F238E27FC236}">
                <a16:creationId xmlns:a16="http://schemas.microsoft.com/office/drawing/2014/main" id="{E62261FF-CE0F-8116-306D-F2CA427D05A0}"/>
              </a:ext>
            </a:extLst>
          </p:cNvPr>
          <p:cNvPicPr>
            <a:picLocks noChangeAspect="1"/>
          </p:cNvPicPr>
          <p:nvPr/>
        </p:nvPicPr>
        <p:blipFill>
          <a:blip r:embed="rId3"/>
          <a:stretch>
            <a:fillRect/>
          </a:stretch>
        </p:blipFill>
        <p:spPr>
          <a:xfrm>
            <a:off x="9317424" y="3429000"/>
            <a:ext cx="2052672" cy="1718516"/>
          </a:xfrm>
          <a:prstGeom prst="rect">
            <a:avLst/>
          </a:prstGeom>
        </p:spPr>
      </p:pic>
      <p:sp>
        <p:nvSpPr>
          <p:cNvPr id="5" name="Rubrik 1">
            <a:extLst>
              <a:ext uri="{FF2B5EF4-FFF2-40B4-BE49-F238E27FC236}">
                <a16:creationId xmlns:a16="http://schemas.microsoft.com/office/drawing/2014/main" id="{2C74C92C-E613-070C-3488-9C3A3718587A}"/>
              </a:ext>
            </a:extLst>
          </p:cNvPr>
          <p:cNvSpPr txBox="1">
            <a:spLocks/>
          </p:cNvSpPr>
          <p:nvPr/>
        </p:nvSpPr>
        <p:spPr>
          <a:xfrm>
            <a:off x="9175138" y="1348415"/>
            <a:ext cx="3577955" cy="1371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dirty="0"/>
              <a:t>Minimera åtgången av energi</a:t>
            </a:r>
          </a:p>
        </p:txBody>
      </p:sp>
    </p:spTree>
    <p:extLst>
      <p:ext uri="{BB962C8B-B14F-4D97-AF65-F5344CB8AC3E}">
        <p14:creationId xmlns:p14="http://schemas.microsoft.com/office/powerpoint/2010/main" val="3297269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CAE4D40-3AD5-76B6-AA11-1A1970DC872E}"/>
              </a:ext>
            </a:extLst>
          </p:cNvPr>
          <p:cNvPicPr>
            <a:picLocks noChangeAspect="1"/>
          </p:cNvPicPr>
          <p:nvPr/>
        </p:nvPicPr>
        <p:blipFill>
          <a:blip r:embed="rId2"/>
          <a:stretch>
            <a:fillRect/>
          </a:stretch>
        </p:blipFill>
        <p:spPr>
          <a:xfrm>
            <a:off x="93558" y="53578"/>
            <a:ext cx="4709674" cy="6750844"/>
          </a:xfrm>
          <a:prstGeom prst="rect">
            <a:avLst/>
          </a:prstGeom>
        </p:spPr>
      </p:pic>
      <p:sp>
        <p:nvSpPr>
          <p:cNvPr id="3" name="textruta 2">
            <a:extLst>
              <a:ext uri="{FF2B5EF4-FFF2-40B4-BE49-F238E27FC236}">
                <a16:creationId xmlns:a16="http://schemas.microsoft.com/office/drawing/2014/main" id="{DED29B62-ACC4-9057-29D3-8E59309ACB5F}"/>
              </a:ext>
            </a:extLst>
          </p:cNvPr>
          <p:cNvSpPr txBox="1"/>
          <p:nvPr/>
        </p:nvSpPr>
        <p:spPr>
          <a:xfrm>
            <a:off x="5272327" y="1955002"/>
            <a:ext cx="6272212" cy="4247317"/>
          </a:xfrm>
          <a:prstGeom prst="rect">
            <a:avLst/>
          </a:prstGeom>
          <a:noFill/>
        </p:spPr>
        <p:txBody>
          <a:bodyPr wrap="square" rtlCol="0">
            <a:spAutoFit/>
          </a:bodyPr>
          <a:lstStyle/>
          <a:p>
            <a:r>
              <a:rPr lang="sv-SE" dirty="0"/>
              <a:t>Personer med förvärvade hjärnskador har svarat på hur de använder internet (Undersökningen Svenskarna med funktionsnedsättning och internet 2017, 2019, 2021 och 2023).</a:t>
            </a:r>
          </a:p>
          <a:p>
            <a:endParaRPr lang="sv-SE" dirty="0"/>
          </a:p>
          <a:p>
            <a:r>
              <a:rPr lang="sv-SE" dirty="0"/>
              <a:t>Vi kan jämföra mot personer i samma ålder och med samma kön som inte har förvärvad hjärnskada.</a:t>
            </a:r>
          </a:p>
          <a:p>
            <a:endParaRPr lang="sv-SE" dirty="0"/>
          </a:p>
          <a:p>
            <a:r>
              <a:rPr lang="sv-SE" dirty="0"/>
              <a:t>Vi har mycket bakgrundsdata om personer med förvärvad hjärnskada.</a:t>
            </a:r>
          </a:p>
          <a:p>
            <a:endParaRPr lang="sv-SE" dirty="0"/>
          </a:p>
          <a:p>
            <a:r>
              <a:rPr lang="sv-SE" dirty="0"/>
              <a:t>Vi har kombinerat detta med att personer med förvärvad hjärnskada har medverkat i projektets designteam och redaktionella råd genom hela projektet.</a:t>
            </a:r>
          </a:p>
          <a:p>
            <a:endParaRPr lang="sv-SE" dirty="0"/>
          </a:p>
          <a:p>
            <a:endParaRPr lang="sv-SE" dirty="0"/>
          </a:p>
        </p:txBody>
      </p:sp>
      <p:sp>
        <p:nvSpPr>
          <p:cNvPr id="4" name="Rubrik 1">
            <a:extLst>
              <a:ext uri="{FF2B5EF4-FFF2-40B4-BE49-F238E27FC236}">
                <a16:creationId xmlns:a16="http://schemas.microsoft.com/office/drawing/2014/main" id="{A2157318-1F48-D025-BDF0-6B3EF358E825}"/>
              </a:ext>
            </a:extLst>
          </p:cNvPr>
          <p:cNvSpPr txBox="1">
            <a:spLocks/>
          </p:cNvSpPr>
          <p:nvPr/>
        </p:nvSpPr>
        <p:spPr>
          <a:xfrm>
            <a:off x="5272327" y="1199379"/>
            <a:ext cx="5257800" cy="6541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Vi har mycket data</a:t>
            </a:r>
          </a:p>
        </p:txBody>
      </p:sp>
    </p:spTree>
    <p:extLst>
      <p:ext uri="{BB962C8B-B14F-4D97-AF65-F5344CB8AC3E}">
        <p14:creationId xmlns:p14="http://schemas.microsoft.com/office/powerpoint/2010/main" val="802372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C0DFACA-A98D-9292-BB49-C2475F79531E}"/>
              </a:ext>
            </a:extLst>
          </p:cNvPr>
          <p:cNvPicPr>
            <a:picLocks noChangeAspect="1"/>
          </p:cNvPicPr>
          <p:nvPr/>
        </p:nvPicPr>
        <p:blipFill>
          <a:blip r:embed="rId2"/>
          <a:srcRect t="5138" b="24955"/>
          <a:stretch/>
        </p:blipFill>
        <p:spPr>
          <a:xfrm>
            <a:off x="199178" y="1390714"/>
            <a:ext cx="7423307" cy="4076571"/>
          </a:xfrm>
          <a:prstGeom prst="rect">
            <a:avLst/>
          </a:prstGeom>
        </p:spPr>
      </p:pic>
      <p:sp>
        <p:nvSpPr>
          <p:cNvPr id="3" name="Rubrik 1">
            <a:extLst>
              <a:ext uri="{FF2B5EF4-FFF2-40B4-BE49-F238E27FC236}">
                <a16:creationId xmlns:a16="http://schemas.microsoft.com/office/drawing/2014/main" id="{7FD33F42-716E-7970-9446-0C8B45615E5E}"/>
              </a:ext>
            </a:extLst>
          </p:cNvPr>
          <p:cNvSpPr txBox="1">
            <a:spLocks/>
          </p:cNvSpPr>
          <p:nvPr/>
        </p:nvSpPr>
        <p:spPr>
          <a:xfrm>
            <a:off x="8242959" y="2584464"/>
            <a:ext cx="3749863" cy="9433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Värdeord –hjälp på vägen</a:t>
            </a:r>
          </a:p>
        </p:txBody>
      </p:sp>
    </p:spTree>
    <p:extLst>
      <p:ext uri="{BB962C8B-B14F-4D97-AF65-F5344CB8AC3E}">
        <p14:creationId xmlns:p14="http://schemas.microsoft.com/office/powerpoint/2010/main" val="3353504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627C597-F45C-0791-84DC-BD2BCEB76E57}"/>
              </a:ext>
            </a:extLst>
          </p:cNvPr>
          <p:cNvPicPr>
            <a:picLocks noChangeAspect="1"/>
          </p:cNvPicPr>
          <p:nvPr/>
        </p:nvPicPr>
        <p:blipFill>
          <a:blip r:embed="rId2"/>
          <a:stretch>
            <a:fillRect/>
          </a:stretch>
        </p:blipFill>
        <p:spPr>
          <a:xfrm>
            <a:off x="619203" y="1212980"/>
            <a:ext cx="8707677" cy="5566593"/>
          </a:xfrm>
          <a:prstGeom prst="rect">
            <a:avLst/>
          </a:prstGeom>
        </p:spPr>
      </p:pic>
      <p:sp>
        <p:nvSpPr>
          <p:cNvPr id="3" name="Rubrik 1">
            <a:extLst>
              <a:ext uri="{FF2B5EF4-FFF2-40B4-BE49-F238E27FC236}">
                <a16:creationId xmlns:a16="http://schemas.microsoft.com/office/drawing/2014/main" id="{E7D7921F-AA9D-A99A-05C6-6AA087524529}"/>
              </a:ext>
            </a:extLst>
          </p:cNvPr>
          <p:cNvSpPr txBox="1">
            <a:spLocks/>
          </p:cNvSpPr>
          <p:nvPr/>
        </p:nvSpPr>
        <p:spPr>
          <a:xfrm>
            <a:off x="442912" y="442912"/>
            <a:ext cx="11129885" cy="7700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Informationen måste vara lätt att hitta</a:t>
            </a:r>
          </a:p>
        </p:txBody>
      </p:sp>
    </p:spTree>
    <p:extLst>
      <p:ext uri="{BB962C8B-B14F-4D97-AF65-F5344CB8AC3E}">
        <p14:creationId xmlns:p14="http://schemas.microsoft.com/office/powerpoint/2010/main" val="935305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395B89E-1AAC-9B94-B0C7-9CC303732D6E}"/>
              </a:ext>
            </a:extLst>
          </p:cNvPr>
          <p:cNvPicPr>
            <a:picLocks noChangeAspect="1"/>
          </p:cNvPicPr>
          <p:nvPr/>
        </p:nvPicPr>
        <p:blipFill>
          <a:blip r:embed="rId2"/>
          <a:stretch>
            <a:fillRect/>
          </a:stretch>
        </p:blipFill>
        <p:spPr>
          <a:xfrm>
            <a:off x="427778" y="1123847"/>
            <a:ext cx="5186638" cy="5770253"/>
          </a:xfrm>
          <a:prstGeom prst="rect">
            <a:avLst/>
          </a:prstGeom>
        </p:spPr>
      </p:pic>
      <p:sp>
        <p:nvSpPr>
          <p:cNvPr id="3" name="Rubrik 1">
            <a:extLst>
              <a:ext uri="{FF2B5EF4-FFF2-40B4-BE49-F238E27FC236}">
                <a16:creationId xmlns:a16="http://schemas.microsoft.com/office/drawing/2014/main" id="{DD6A9BED-889B-776A-BE90-1E0E72A92D9E}"/>
              </a:ext>
            </a:extLst>
          </p:cNvPr>
          <p:cNvSpPr txBox="1">
            <a:spLocks/>
          </p:cNvSpPr>
          <p:nvPr/>
        </p:nvSpPr>
        <p:spPr>
          <a:xfrm>
            <a:off x="442912" y="442912"/>
            <a:ext cx="11129885" cy="7700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Varje liten detalj kan göra skillnad</a:t>
            </a:r>
          </a:p>
        </p:txBody>
      </p:sp>
    </p:spTree>
    <p:extLst>
      <p:ext uri="{BB962C8B-B14F-4D97-AF65-F5344CB8AC3E}">
        <p14:creationId xmlns:p14="http://schemas.microsoft.com/office/powerpoint/2010/main" val="3459987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4BDC1F3-3B70-5DFA-4EC1-66FD6A66DFDC}"/>
              </a:ext>
            </a:extLst>
          </p:cNvPr>
          <p:cNvPicPr>
            <a:picLocks noChangeAspect="1"/>
          </p:cNvPicPr>
          <p:nvPr/>
        </p:nvPicPr>
        <p:blipFill>
          <a:blip r:embed="rId2"/>
          <a:stretch>
            <a:fillRect/>
          </a:stretch>
        </p:blipFill>
        <p:spPr>
          <a:xfrm>
            <a:off x="245752" y="1644028"/>
            <a:ext cx="11351744" cy="5213972"/>
          </a:xfrm>
          <a:prstGeom prst="rect">
            <a:avLst/>
          </a:prstGeom>
        </p:spPr>
      </p:pic>
      <p:sp>
        <p:nvSpPr>
          <p:cNvPr id="3" name="Rubrik 1">
            <a:extLst>
              <a:ext uri="{FF2B5EF4-FFF2-40B4-BE49-F238E27FC236}">
                <a16:creationId xmlns:a16="http://schemas.microsoft.com/office/drawing/2014/main" id="{A91ABD50-9DAE-5033-DF8E-9C5A4C5817C3}"/>
              </a:ext>
            </a:extLst>
          </p:cNvPr>
          <p:cNvSpPr txBox="1">
            <a:spLocks/>
          </p:cNvSpPr>
          <p:nvPr/>
        </p:nvSpPr>
        <p:spPr>
          <a:xfrm>
            <a:off x="442912" y="442912"/>
            <a:ext cx="11129885" cy="7700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Informationen måste vara lätt att förstå</a:t>
            </a:r>
          </a:p>
        </p:txBody>
      </p:sp>
    </p:spTree>
    <p:extLst>
      <p:ext uri="{BB962C8B-B14F-4D97-AF65-F5344CB8AC3E}">
        <p14:creationId xmlns:p14="http://schemas.microsoft.com/office/powerpoint/2010/main" val="307103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667AAE-B3DE-A25B-7103-A2EC1E464562}"/>
              </a:ext>
            </a:extLst>
          </p:cNvPr>
          <p:cNvSpPr>
            <a:spLocks noGrp="1"/>
          </p:cNvSpPr>
          <p:nvPr>
            <p:ph type="ctrTitle"/>
          </p:nvPr>
        </p:nvSpPr>
        <p:spPr>
          <a:xfrm>
            <a:off x="1324687" y="1004111"/>
            <a:ext cx="8333441" cy="627409"/>
          </a:xfrm>
        </p:spPr>
        <p:txBody>
          <a:bodyPr>
            <a:normAutofit fontScale="90000"/>
          </a:bodyPr>
          <a:lstStyle/>
          <a:p>
            <a:r>
              <a:rPr lang="sv-SE" sz="4000" dirty="0"/>
              <a:t>Statistik</a:t>
            </a:r>
          </a:p>
        </p:txBody>
      </p:sp>
      <p:sp>
        <p:nvSpPr>
          <p:cNvPr id="3" name="Underrubrik 2">
            <a:extLst>
              <a:ext uri="{FF2B5EF4-FFF2-40B4-BE49-F238E27FC236}">
                <a16:creationId xmlns:a16="http://schemas.microsoft.com/office/drawing/2014/main" id="{42B8BBAC-18EA-A1DB-B32E-6F0FF618E51D}"/>
              </a:ext>
            </a:extLst>
          </p:cNvPr>
          <p:cNvSpPr>
            <a:spLocks noGrp="1"/>
          </p:cNvSpPr>
          <p:nvPr>
            <p:ph type="subTitle" idx="1"/>
          </p:nvPr>
        </p:nvSpPr>
        <p:spPr/>
        <p:txBody>
          <a:bodyPr/>
          <a:lstStyle/>
          <a:p>
            <a:endParaRPr lang="sv-SE"/>
          </a:p>
        </p:txBody>
      </p:sp>
      <p:pic>
        <p:nvPicPr>
          <p:cNvPr id="4" name="Bildobjekt 3">
            <a:extLst>
              <a:ext uri="{FF2B5EF4-FFF2-40B4-BE49-F238E27FC236}">
                <a16:creationId xmlns:a16="http://schemas.microsoft.com/office/drawing/2014/main" id="{C2576888-8134-64A9-9AB3-027352D3A574}"/>
              </a:ext>
            </a:extLst>
          </p:cNvPr>
          <p:cNvPicPr>
            <a:picLocks noChangeAspect="1"/>
          </p:cNvPicPr>
          <p:nvPr/>
        </p:nvPicPr>
        <p:blipFill>
          <a:blip r:embed="rId2"/>
          <a:stretch>
            <a:fillRect/>
          </a:stretch>
        </p:blipFill>
        <p:spPr>
          <a:xfrm>
            <a:off x="1324687" y="1971958"/>
            <a:ext cx="8857581" cy="3881931"/>
          </a:xfrm>
          <a:prstGeom prst="rect">
            <a:avLst/>
          </a:prstGeom>
          <a:ln>
            <a:solidFill>
              <a:schemeClr val="accent1"/>
            </a:solidFill>
          </a:ln>
        </p:spPr>
      </p:pic>
    </p:spTree>
    <p:extLst>
      <p:ext uri="{BB962C8B-B14F-4D97-AF65-F5344CB8AC3E}">
        <p14:creationId xmlns:p14="http://schemas.microsoft.com/office/powerpoint/2010/main" val="1596718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DAF8EE6-08DC-BC74-036A-2BB7BDAD13E4}"/>
              </a:ext>
            </a:extLst>
          </p:cNvPr>
          <p:cNvSpPr>
            <a:spLocks noGrp="1"/>
          </p:cNvSpPr>
          <p:nvPr>
            <p:ph type="ctrTitle"/>
          </p:nvPr>
        </p:nvSpPr>
        <p:spPr/>
        <p:txBody>
          <a:bodyPr/>
          <a:lstStyle/>
          <a:p>
            <a:endParaRPr lang="sv-SE"/>
          </a:p>
        </p:txBody>
      </p:sp>
      <p:sp>
        <p:nvSpPr>
          <p:cNvPr id="6" name="Underrubrik 5">
            <a:extLst>
              <a:ext uri="{FF2B5EF4-FFF2-40B4-BE49-F238E27FC236}">
                <a16:creationId xmlns:a16="http://schemas.microsoft.com/office/drawing/2014/main" id="{04E801A8-673E-DA6A-5F19-FEB9E7C30C0E}"/>
              </a:ext>
            </a:extLst>
          </p:cNvPr>
          <p:cNvSpPr>
            <a:spLocks noGrp="1"/>
          </p:cNvSpPr>
          <p:nvPr>
            <p:ph type="subTitle" idx="1"/>
          </p:nvPr>
        </p:nvSpPr>
        <p:spPr/>
        <p:txBody>
          <a:bodyPr/>
          <a:lstStyle/>
          <a:p>
            <a:endParaRPr lang="sv-SE"/>
          </a:p>
        </p:txBody>
      </p:sp>
      <p:pic>
        <p:nvPicPr>
          <p:cNvPr id="4" name="Bildobjekt 3">
            <a:extLst>
              <a:ext uri="{FF2B5EF4-FFF2-40B4-BE49-F238E27FC236}">
                <a16:creationId xmlns:a16="http://schemas.microsoft.com/office/drawing/2014/main" id="{2C6866FF-C26D-0397-4492-0C9F6AD8BA21}"/>
              </a:ext>
            </a:extLst>
          </p:cNvPr>
          <p:cNvPicPr>
            <a:picLocks noChangeAspect="1"/>
          </p:cNvPicPr>
          <p:nvPr/>
        </p:nvPicPr>
        <p:blipFill>
          <a:blip r:embed="rId2"/>
          <a:stretch>
            <a:fillRect/>
          </a:stretch>
        </p:blipFill>
        <p:spPr>
          <a:xfrm>
            <a:off x="4000500" y="100012"/>
            <a:ext cx="7195457" cy="6129463"/>
          </a:xfrm>
          <a:prstGeom prst="rect">
            <a:avLst/>
          </a:prstGeom>
          <a:ln>
            <a:solidFill>
              <a:schemeClr val="accent1"/>
            </a:solidFill>
          </a:ln>
        </p:spPr>
      </p:pic>
    </p:spTree>
    <p:extLst>
      <p:ext uri="{BB962C8B-B14F-4D97-AF65-F5344CB8AC3E}">
        <p14:creationId xmlns:p14="http://schemas.microsoft.com/office/powerpoint/2010/main" val="1003376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D5C884-36F2-6F7E-219A-60EB95727ACB}"/>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0FD8180C-AF9D-CED0-3879-E25E65B6B77F}"/>
              </a:ext>
            </a:extLst>
          </p:cNvPr>
          <p:cNvSpPr>
            <a:spLocks noGrp="1"/>
          </p:cNvSpPr>
          <p:nvPr>
            <p:ph type="subTitle" idx="1"/>
          </p:nvPr>
        </p:nvSpPr>
        <p:spPr/>
        <p:txBody>
          <a:bodyPr/>
          <a:lstStyle/>
          <a:p>
            <a:endParaRPr lang="sv-SE"/>
          </a:p>
        </p:txBody>
      </p:sp>
      <p:pic>
        <p:nvPicPr>
          <p:cNvPr id="4" name="Bildobjekt 3">
            <a:extLst>
              <a:ext uri="{FF2B5EF4-FFF2-40B4-BE49-F238E27FC236}">
                <a16:creationId xmlns:a16="http://schemas.microsoft.com/office/drawing/2014/main" id="{391EB97C-41C7-C824-DC45-322DECF351F7}"/>
              </a:ext>
            </a:extLst>
          </p:cNvPr>
          <p:cNvPicPr>
            <a:picLocks noChangeAspect="1"/>
          </p:cNvPicPr>
          <p:nvPr/>
        </p:nvPicPr>
        <p:blipFill>
          <a:blip r:embed="rId2"/>
          <a:stretch>
            <a:fillRect/>
          </a:stretch>
        </p:blipFill>
        <p:spPr>
          <a:xfrm>
            <a:off x="3706376" y="636754"/>
            <a:ext cx="7557123" cy="5584492"/>
          </a:xfrm>
          <a:prstGeom prst="rect">
            <a:avLst/>
          </a:prstGeom>
          <a:ln>
            <a:solidFill>
              <a:schemeClr val="accent1"/>
            </a:solidFill>
          </a:ln>
        </p:spPr>
      </p:pic>
    </p:spTree>
    <p:extLst>
      <p:ext uri="{BB962C8B-B14F-4D97-AF65-F5344CB8AC3E}">
        <p14:creationId xmlns:p14="http://schemas.microsoft.com/office/powerpoint/2010/main" val="278323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FEECB3B-D80B-D6E0-6A14-92A8F5548E21}"/>
              </a:ext>
            </a:extLst>
          </p:cNvPr>
          <p:cNvSpPr>
            <a:spLocks noGrp="1"/>
          </p:cNvSpPr>
          <p:nvPr>
            <p:ph type="ctrTitle"/>
          </p:nvPr>
        </p:nvSpPr>
        <p:spPr>
          <a:xfrm>
            <a:off x="1490009" y="2520320"/>
            <a:ext cx="8333441" cy="1817360"/>
          </a:xfrm>
        </p:spPr>
        <p:txBody>
          <a:bodyPr/>
          <a:lstStyle/>
          <a:p>
            <a:r>
              <a:rPr lang="sv-SE" dirty="0"/>
              <a:t>Emma Pettersson</a:t>
            </a:r>
            <a:br>
              <a:rPr lang="sv-SE" dirty="0"/>
            </a:br>
            <a:r>
              <a:rPr lang="sv-SE" dirty="0"/>
              <a:t>Maria Blad</a:t>
            </a:r>
          </a:p>
        </p:txBody>
      </p:sp>
    </p:spTree>
    <p:extLst>
      <p:ext uri="{BB962C8B-B14F-4D97-AF65-F5344CB8AC3E}">
        <p14:creationId xmlns:p14="http://schemas.microsoft.com/office/powerpoint/2010/main" val="2470355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3A167A-9127-29B7-9335-EE65A06EC195}"/>
              </a:ext>
            </a:extLst>
          </p:cNvPr>
          <p:cNvSpPr>
            <a:spLocks noGrp="1"/>
          </p:cNvSpPr>
          <p:nvPr>
            <p:ph type="ctrTitle"/>
          </p:nvPr>
        </p:nvSpPr>
        <p:spPr>
          <a:xfrm>
            <a:off x="1522395" y="2520320"/>
            <a:ext cx="8333441" cy="1817360"/>
          </a:xfrm>
        </p:spPr>
        <p:txBody>
          <a:bodyPr/>
          <a:lstStyle/>
          <a:p>
            <a:r>
              <a:rPr lang="sv-SE" dirty="0">
                <a:hlinkClick r:id="rId2"/>
              </a:rPr>
              <a:t>www.hjarnskada.se</a:t>
            </a:r>
            <a:br>
              <a:rPr lang="sv-SE" dirty="0"/>
            </a:br>
            <a:endParaRPr lang="sv-SE" dirty="0"/>
          </a:p>
        </p:txBody>
      </p:sp>
    </p:spTree>
    <p:extLst>
      <p:ext uri="{BB962C8B-B14F-4D97-AF65-F5344CB8AC3E}">
        <p14:creationId xmlns:p14="http://schemas.microsoft.com/office/powerpoint/2010/main" val="851122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435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B48847-356D-9042-B96F-19CC24C4A693}"/>
              </a:ext>
            </a:extLst>
          </p:cNvPr>
          <p:cNvSpPr>
            <a:spLocks noGrp="1"/>
          </p:cNvSpPr>
          <p:nvPr>
            <p:ph type="ctrTitle"/>
          </p:nvPr>
        </p:nvSpPr>
        <p:spPr>
          <a:xfrm>
            <a:off x="1413809" y="2974660"/>
            <a:ext cx="8333441" cy="908680"/>
          </a:xfrm>
        </p:spPr>
        <p:txBody>
          <a:bodyPr/>
          <a:lstStyle/>
          <a:p>
            <a:r>
              <a:rPr lang="sv-SE" dirty="0"/>
              <a:t>Thomas Strandberg</a:t>
            </a:r>
          </a:p>
        </p:txBody>
      </p:sp>
    </p:spTree>
    <p:extLst>
      <p:ext uri="{BB962C8B-B14F-4D97-AF65-F5344CB8AC3E}">
        <p14:creationId xmlns:p14="http://schemas.microsoft.com/office/powerpoint/2010/main" val="2465749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D8E381F-DEB8-3560-C6CE-7F75A2B41C50}"/>
              </a:ext>
            </a:extLst>
          </p:cNvPr>
          <p:cNvSpPr>
            <a:spLocks noGrp="1"/>
          </p:cNvSpPr>
          <p:nvPr>
            <p:ph type="ctrTitle"/>
          </p:nvPr>
        </p:nvSpPr>
        <p:spPr>
          <a:xfrm>
            <a:off x="850229" y="1061146"/>
            <a:ext cx="10042359" cy="856838"/>
          </a:xfrm>
        </p:spPr>
        <p:txBody>
          <a:bodyPr>
            <a:normAutofit/>
          </a:bodyPr>
          <a:lstStyle/>
          <a:p>
            <a:r>
              <a:rPr lang="sv-SE" sz="4000" dirty="0"/>
              <a:t>Nationellt kompetenscentrum</a:t>
            </a:r>
          </a:p>
        </p:txBody>
      </p:sp>
      <p:sp>
        <p:nvSpPr>
          <p:cNvPr id="11" name="textruta 10">
            <a:extLst>
              <a:ext uri="{FF2B5EF4-FFF2-40B4-BE49-F238E27FC236}">
                <a16:creationId xmlns:a16="http://schemas.microsoft.com/office/drawing/2014/main" id="{E14F3B63-9A88-0604-2286-31AE645F9606}"/>
              </a:ext>
            </a:extLst>
          </p:cNvPr>
          <p:cNvSpPr txBox="1"/>
          <p:nvPr/>
        </p:nvSpPr>
        <p:spPr>
          <a:xfrm>
            <a:off x="497305" y="2465144"/>
            <a:ext cx="5374104" cy="3213059"/>
          </a:xfrm>
          <a:prstGeom prst="rect">
            <a:avLst/>
          </a:prstGeom>
          <a:noFill/>
        </p:spPr>
        <p:txBody>
          <a:bodyPr wrap="square" rtlCol="0">
            <a:spAutoFit/>
          </a:bodyPr>
          <a:lstStyle/>
          <a:p>
            <a:pPr marL="0" lvl="2">
              <a:lnSpc>
                <a:spcPct val="106000"/>
              </a:lnSpc>
              <a:spcAft>
                <a:spcPts val="800"/>
              </a:spcAft>
              <a:buSzPts val="1000"/>
              <a:tabLst>
                <a:tab pos="1371600" algn="l"/>
              </a:tabLst>
            </a:pPr>
            <a:r>
              <a:rPr lang="sv-SE" sz="2800" b="1" kern="0" dirty="0">
                <a:effectLst/>
                <a:ea typeface="Times New Roman" panose="02020603050405020304" pitchFamily="18" charset="0"/>
                <a:cs typeface="Times New Roman" panose="02020603050405020304" pitchFamily="18" charset="0"/>
              </a:rPr>
              <a:t>Samordning av vård och rehabilitering</a:t>
            </a:r>
          </a:p>
          <a:p>
            <a:pPr marL="342900" lvl="2" indent="-342900">
              <a:lnSpc>
                <a:spcPct val="106000"/>
              </a:lnSpc>
              <a:spcAft>
                <a:spcPts val="800"/>
              </a:spcAft>
              <a:buSzPts val="1000"/>
              <a:buFont typeface="Arial" panose="020B0604020202020204" pitchFamily="34" charset="0"/>
              <a:buChar char="•"/>
              <a:tabLst>
                <a:tab pos="1371600" algn="l"/>
              </a:tabLst>
            </a:pPr>
            <a:r>
              <a:rPr lang="sv-SE" sz="2800" kern="0" dirty="0">
                <a:ea typeface="Times New Roman" panose="02020603050405020304" pitchFamily="18" charset="0"/>
                <a:cs typeface="Times New Roman" panose="02020603050405020304" pitchFamily="18" charset="0"/>
              </a:rPr>
              <a:t>Case management</a:t>
            </a:r>
          </a:p>
          <a:p>
            <a:pPr marL="342900" lvl="2" indent="-342900">
              <a:lnSpc>
                <a:spcPct val="106000"/>
              </a:lnSpc>
              <a:spcAft>
                <a:spcPts val="800"/>
              </a:spcAft>
              <a:buSzPts val="1000"/>
              <a:buFont typeface="Arial" panose="020B0604020202020204" pitchFamily="34" charset="0"/>
              <a:buChar char="•"/>
              <a:tabLst>
                <a:tab pos="1371600" algn="l"/>
              </a:tabLst>
            </a:pPr>
            <a:r>
              <a:rPr lang="sv-SE" sz="2800" kern="0" dirty="0">
                <a:effectLst/>
                <a:ea typeface="Times New Roman" panose="02020603050405020304" pitchFamily="18" charset="0"/>
                <a:cs typeface="Times New Roman" panose="02020603050405020304" pitchFamily="18" charset="0"/>
              </a:rPr>
              <a:t>Samordnad individuell plan (SIP)</a:t>
            </a:r>
          </a:p>
          <a:p>
            <a:pPr marL="342900" lvl="2" indent="-342900">
              <a:lnSpc>
                <a:spcPct val="106000"/>
              </a:lnSpc>
              <a:spcAft>
                <a:spcPts val="800"/>
              </a:spcAft>
              <a:buSzPts val="1000"/>
              <a:buFont typeface="Arial" panose="020B0604020202020204" pitchFamily="34" charset="0"/>
              <a:buChar char="•"/>
              <a:tabLst>
                <a:tab pos="1371600" algn="l"/>
              </a:tabLst>
            </a:pPr>
            <a:r>
              <a:rPr lang="sv-SE" sz="2800" kern="0" dirty="0">
                <a:ea typeface="Times New Roman" panose="02020603050405020304" pitchFamily="18" charset="0"/>
                <a:cs typeface="Times New Roman" panose="02020603050405020304" pitchFamily="18" charset="0"/>
              </a:rPr>
              <a:t>Individuell plan enl. LSS 10§</a:t>
            </a:r>
          </a:p>
          <a:p>
            <a:pPr marL="342900" lvl="2" indent="-342900">
              <a:lnSpc>
                <a:spcPct val="106000"/>
              </a:lnSpc>
              <a:spcAft>
                <a:spcPts val="800"/>
              </a:spcAft>
              <a:buSzPts val="1000"/>
              <a:buFont typeface="Arial" panose="020B0604020202020204" pitchFamily="34" charset="0"/>
              <a:buChar char="•"/>
              <a:tabLst>
                <a:tab pos="1371600" algn="l"/>
              </a:tabLst>
            </a:pPr>
            <a:r>
              <a:rPr lang="sv-SE" sz="2800" kern="0" dirty="0">
                <a:effectLst/>
                <a:ea typeface="Times New Roman" panose="02020603050405020304" pitchFamily="18" charset="0"/>
                <a:cs typeface="Times New Roman" panose="02020603050405020304" pitchFamily="18" charset="0"/>
              </a:rPr>
              <a:t>Rehabiliteringsplan </a:t>
            </a:r>
            <a:endParaRPr lang="sv-SE" sz="2400" kern="100" dirty="0">
              <a:effectLst/>
              <a:ea typeface="Calibri" panose="020F0502020204030204" pitchFamily="34" charset="0"/>
              <a:cs typeface="Times New Roman" panose="02020603050405020304" pitchFamily="18" charset="0"/>
            </a:endParaRPr>
          </a:p>
        </p:txBody>
      </p:sp>
      <p:sp>
        <p:nvSpPr>
          <p:cNvPr id="14" name="textruta 13">
            <a:extLst>
              <a:ext uri="{FF2B5EF4-FFF2-40B4-BE49-F238E27FC236}">
                <a16:creationId xmlns:a16="http://schemas.microsoft.com/office/drawing/2014/main" id="{54FAFA3A-5383-7A2B-2362-9CE719717A6A}"/>
              </a:ext>
            </a:extLst>
          </p:cNvPr>
          <p:cNvSpPr txBox="1"/>
          <p:nvPr/>
        </p:nvSpPr>
        <p:spPr>
          <a:xfrm>
            <a:off x="6593306" y="2465144"/>
            <a:ext cx="5598694" cy="3213059"/>
          </a:xfrm>
          <a:prstGeom prst="rect">
            <a:avLst/>
          </a:prstGeom>
          <a:noFill/>
        </p:spPr>
        <p:txBody>
          <a:bodyPr wrap="square">
            <a:spAutoFit/>
          </a:bodyPr>
          <a:lstStyle/>
          <a:p>
            <a:pPr marL="0" lvl="2">
              <a:lnSpc>
                <a:spcPct val="106000"/>
              </a:lnSpc>
              <a:spcAft>
                <a:spcPts val="800"/>
              </a:spcAft>
              <a:buSzPts val="1000"/>
              <a:tabLst>
                <a:tab pos="1371600" algn="l"/>
              </a:tabLst>
            </a:pPr>
            <a:r>
              <a:rPr lang="sv-SE" sz="2800" b="1" kern="0" dirty="0">
                <a:effectLst/>
                <a:ea typeface="Times New Roman" panose="02020603050405020304" pitchFamily="18" charset="0"/>
                <a:cs typeface="Times New Roman" panose="02020603050405020304" pitchFamily="18" charset="0"/>
              </a:rPr>
              <a:t>Forskning och </a:t>
            </a:r>
            <a:r>
              <a:rPr lang="sv-SE" sz="2800" b="1" kern="0">
                <a:effectLst/>
                <a:ea typeface="Times New Roman" panose="02020603050405020304" pitchFamily="18" charset="0"/>
                <a:cs typeface="Times New Roman" panose="02020603050405020304" pitchFamily="18" charset="0"/>
              </a:rPr>
              <a:t>evidensbaserade metoder</a:t>
            </a:r>
            <a:endParaRPr lang="sv-SE" sz="2800" b="1" kern="0" dirty="0">
              <a:effectLst/>
              <a:ea typeface="Times New Roman" panose="02020603050405020304" pitchFamily="18" charset="0"/>
              <a:cs typeface="Times New Roman" panose="02020603050405020304" pitchFamily="18" charset="0"/>
            </a:endParaRPr>
          </a:p>
          <a:p>
            <a:pPr marL="457200" lvl="2" indent="-457200">
              <a:lnSpc>
                <a:spcPct val="106000"/>
              </a:lnSpc>
              <a:spcAft>
                <a:spcPts val="800"/>
              </a:spcAft>
              <a:buSzPts val="1000"/>
              <a:buFont typeface="Arial" panose="020B0604020202020204" pitchFamily="34" charset="0"/>
              <a:buChar char="•"/>
              <a:tabLst>
                <a:tab pos="1371600" algn="l"/>
              </a:tabLst>
            </a:pPr>
            <a:r>
              <a:rPr lang="sv-SE" sz="2800" kern="0" dirty="0">
                <a:ea typeface="Times New Roman" panose="02020603050405020304" pitchFamily="18" charset="0"/>
                <a:cs typeface="Times New Roman" panose="02020603050405020304" pitchFamily="18" charset="0"/>
              </a:rPr>
              <a:t>Kunskapsöversikter</a:t>
            </a:r>
          </a:p>
          <a:p>
            <a:pPr marL="457200" lvl="2" indent="-457200">
              <a:lnSpc>
                <a:spcPct val="106000"/>
              </a:lnSpc>
              <a:spcAft>
                <a:spcPts val="800"/>
              </a:spcAft>
              <a:buSzPts val="1000"/>
              <a:buFont typeface="Arial" panose="020B0604020202020204" pitchFamily="34" charset="0"/>
              <a:buChar char="•"/>
              <a:tabLst>
                <a:tab pos="1371600" algn="l"/>
              </a:tabLst>
            </a:pPr>
            <a:r>
              <a:rPr lang="sv-SE" sz="2800" kern="0" dirty="0">
                <a:effectLst/>
                <a:ea typeface="Times New Roman" panose="02020603050405020304" pitchFamily="18" charset="0"/>
                <a:cs typeface="Times New Roman" panose="02020603050405020304" pitchFamily="18" charset="0"/>
              </a:rPr>
              <a:t>Forskningsprojekt</a:t>
            </a:r>
          </a:p>
          <a:p>
            <a:pPr marL="457200" lvl="2" indent="-457200">
              <a:lnSpc>
                <a:spcPct val="106000"/>
              </a:lnSpc>
              <a:spcAft>
                <a:spcPts val="800"/>
              </a:spcAft>
              <a:buSzPts val="1000"/>
              <a:buFont typeface="Arial" panose="020B0604020202020204" pitchFamily="34" charset="0"/>
              <a:buChar char="•"/>
              <a:tabLst>
                <a:tab pos="1371600" algn="l"/>
              </a:tabLst>
            </a:pPr>
            <a:r>
              <a:rPr lang="sv-SE" sz="2800" kern="0" dirty="0">
                <a:ea typeface="Times New Roman" panose="02020603050405020304" pitchFamily="18" charset="0"/>
                <a:cs typeface="Times New Roman" panose="02020603050405020304" pitchFamily="18" charset="0"/>
              </a:rPr>
              <a:t>Konferenser</a:t>
            </a:r>
          </a:p>
          <a:p>
            <a:pPr marL="457200" lvl="2" indent="-457200">
              <a:lnSpc>
                <a:spcPct val="106000"/>
              </a:lnSpc>
              <a:spcAft>
                <a:spcPts val="800"/>
              </a:spcAft>
              <a:buSzPts val="1000"/>
              <a:buFont typeface="Arial" panose="020B0604020202020204" pitchFamily="34" charset="0"/>
              <a:buChar char="•"/>
              <a:tabLst>
                <a:tab pos="1371600" algn="l"/>
              </a:tabLst>
            </a:pPr>
            <a:r>
              <a:rPr lang="sv-SE" sz="2800" kern="0" dirty="0">
                <a:effectLst/>
                <a:ea typeface="Times New Roman" panose="02020603050405020304" pitchFamily="18" charset="0"/>
                <a:cs typeface="Times New Roman" panose="02020603050405020304" pitchFamily="18" charset="0"/>
              </a:rPr>
              <a:t>Tillämpning</a:t>
            </a:r>
            <a:endParaRPr lang="sv-SE" sz="2800" b="1" kern="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875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5DA436-B3FF-E1F7-65B9-CE52469EBEC5}"/>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4718AEA9-1807-C110-BD2A-09134A550B8F}"/>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578632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273DE9E-58C5-4257-423C-734730357930}"/>
              </a:ext>
            </a:extLst>
          </p:cNvPr>
          <p:cNvSpPr>
            <a:spLocks noGrp="1"/>
          </p:cNvSpPr>
          <p:nvPr>
            <p:ph type="ctrTitle"/>
          </p:nvPr>
        </p:nvSpPr>
        <p:spPr>
          <a:xfrm>
            <a:off x="1490009" y="2992072"/>
            <a:ext cx="8333441" cy="873856"/>
          </a:xfrm>
        </p:spPr>
        <p:txBody>
          <a:bodyPr/>
          <a:lstStyle/>
          <a:p>
            <a:r>
              <a:rPr lang="sv-SE" dirty="0"/>
              <a:t>Ingela Ljunggren Törnblad</a:t>
            </a:r>
          </a:p>
        </p:txBody>
      </p:sp>
    </p:spTree>
    <p:extLst>
      <p:ext uri="{BB962C8B-B14F-4D97-AF65-F5344CB8AC3E}">
        <p14:creationId xmlns:p14="http://schemas.microsoft.com/office/powerpoint/2010/main" val="3846663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031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7213E-32AA-5476-4F9E-93F8366D478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C8518C5-719B-577C-293F-1D7CF1B9E966}"/>
              </a:ext>
            </a:extLst>
          </p:cNvPr>
          <p:cNvSpPr>
            <a:spLocks noGrp="1"/>
          </p:cNvSpPr>
          <p:nvPr>
            <p:ph type="ctrTitle"/>
          </p:nvPr>
        </p:nvSpPr>
        <p:spPr>
          <a:xfrm>
            <a:off x="1490009" y="2992072"/>
            <a:ext cx="8333441" cy="873856"/>
          </a:xfrm>
        </p:spPr>
        <p:txBody>
          <a:bodyPr>
            <a:normAutofit fontScale="90000"/>
          </a:bodyPr>
          <a:lstStyle/>
          <a:p>
            <a:r>
              <a:rPr lang="sv-SE" dirty="0"/>
              <a:t>Ingela Ljunggren Törnblad</a:t>
            </a:r>
            <a:br>
              <a:rPr lang="sv-SE" dirty="0"/>
            </a:br>
            <a:r>
              <a:rPr lang="sv-SE" dirty="0"/>
              <a:t>Maria Blad</a:t>
            </a:r>
          </a:p>
        </p:txBody>
      </p:sp>
    </p:spTree>
    <p:extLst>
      <p:ext uri="{BB962C8B-B14F-4D97-AF65-F5344CB8AC3E}">
        <p14:creationId xmlns:p14="http://schemas.microsoft.com/office/powerpoint/2010/main" val="1986577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D8E381F-DEB8-3560-C6CE-7F75A2B41C50}"/>
              </a:ext>
            </a:extLst>
          </p:cNvPr>
          <p:cNvSpPr>
            <a:spLocks noGrp="1"/>
          </p:cNvSpPr>
          <p:nvPr>
            <p:ph type="ctrTitle"/>
          </p:nvPr>
        </p:nvSpPr>
        <p:spPr>
          <a:xfrm>
            <a:off x="1495943" y="2229414"/>
            <a:ext cx="8333441" cy="1817360"/>
          </a:xfrm>
        </p:spPr>
        <p:txBody>
          <a:bodyPr>
            <a:normAutofit fontScale="90000"/>
          </a:bodyPr>
          <a:lstStyle/>
          <a:p>
            <a:br>
              <a:rPr lang="sv-SE" dirty="0">
                <a:ea typeface="Calibri Light"/>
                <a:cs typeface="Calibri Light"/>
              </a:rPr>
            </a:br>
            <a:br>
              <a:rPr lang="sv-SE" dirty="0">
                <a:ea typeface="Calibri Light"/>
                <a:cs typeface="Calibri Light"/>
              </a:rPr>
            </a:br>
            <a:br>
              <a:rPr lang="sv-SE" dirty="0">
                <a:ea typeface="Calibri Light"/>
                <a:cs typeface="Calibri Light"/>
              </a:rPr>
            </a:br>
            <a:r>
              <a:rPr lang="sv-SE" dirty="0">
                <a:ea typeface="Calibri Light"/>
                <a:cs typeface="Calibri Light"/>
              </a:rPr>
              <a:t>Hur kunde NKFH hjälpt Emma…. och alla andra?</a:t>
            </a:r>
          </a:p>
        </p:txBody>
      </p:sp>
    </p:spTree>
    <p:extLst>
      <p:ext uri="{BB962C8B-B14F-4D97-AF65-F5344CB8AC3E}">
        <p14:creationId xmlns:p14="http://schemas.microsoft.com/office/powerpoint/2010/main" val="2959384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3B684-B393-A506-928B-7B30DBC2AD2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64294CE-D63C-0E75-D4D0-82B32955FE74}"/>
              </a:ext>
            </a:extLst>
          </p:cNvPr>
          <p:cNvSpPr>
            <a:spLocks noGrp="1"/>
          </p:cNvSpPr>
          <p:nvPr>
            <p:ph type="title"/>
          </p:nvPr>
        </p:nvSpPr>
        <p:spPr>
          <a:xfrm>
            <a:off x="1298308" y="1990344"/>
            <a:ext cx="10509783" cy="4051992"/>
          </a:xfrm>
        </p:spPr>
        <p:txBody>
          <a:bodyPr>
            <a:normAutofit fontScale="90000"/>
          </a:bodyPr>
          <a:lstStyle/>
          <a:p>
            <a:br>
              <a:rPr lang="en-US" sz="3100" b="0" dirty="0">
                <a:ea typeface="Calibri Light"/>
                <a:cs typeface="Calibri Light"/>
              </a:rPr>
            </a:br>
            <a:br>
              <a:rPr lang="en-US" sz="3100" b="0" dirty="0">
                <a:ea typeface="Calibri Light"/>
                <a:cs typeface="Calibri Light"/>
              </a:rPr>
            </a:br>
            <a:br>
              <a:rPr lang="en-US" sz="3100" b="0" dirty="0">
                <a:ea typeface="Calibri Light"/>
                <a:cs typeface="Calibri Light"/>
              </a:rPr>
            </a:br>
            <a:r>
              <a:rPr lang="en-US" sz="3100" b="0" dirty="0">
                <a:ea typeface="Calibri Light"/>
                <a:cs typeface="Calibri Light"/>
              </a:rPr>
              <a:t>En </a:t>
            </a:r>
            <a:r>
              <a:rPr lang="en-US" sz="3100" b="0" dirty="0" err="1">
                <a:ea typeface="Calibri Light"/>
                <a:cs typeface="Calibri Light"/>
              </a:rPr>
              <a:t>helt</a:t>
            </a:r>
            <a:r>
              <a:rPr lang="en-US" sz="3100" b="0" dirty="0">
                <a:ea typeface="Calibri Light"/>
                <a:cs typeface="Calibri Light"/>
              </a:rPr>
              <a:t> </a:t>
            </a:r>
            <a:r>
              <a:rPr lang="en-US" sz="3100" b="0" dirty="0" err="1">
                <a:ea typeface="Calibri Light"/>
                <a:cs typeface="Calibri Light"/>
              </a:rPr>
              <a:t>ny</a:t>
            </a:r>
            <a:r>
              <a:rPr lang="en-US" sz="3100" b="0" dirty="0">
                <a:ea typeface="Calibri Light"/>
                <a:cs typeface="Calibri Light"/>
              </a:rPr>
              <a:t> </a:t>
            </a:r>
            <a:r>
              <a:rPr lang="en-US" sz="3100" b="0" dirty="0" err="1">
                <a:ea typeface="Calibri Light"/>
                <a:cs typeface="Calibri Light"/>
              </a:rPr>
              <a:t>värld</a:t>
            </a:r>
            <a:r>
              <a:rPr lang="en-US" sz="3100" b="0" dirty="0">
                <a:ea typeface="Calibri Light"/>
                <a:cs typeface="Calibri Light"/>
              </a:rPr>
              <a:t> med </a:t>
            </a:r>
            <a:r>
              <a:rPr lang="en-US" sz="3100" b="0" dirty="0" err="1">
                <a:ea typeface="Calibri Light"/>
                <a:cs typeface="Calibri Light"/>
              </a:rPr>
              <a:t>ett</a:t>
            </a:r>
            <a:r>
              <a:rPr lang="en-US" sz="3100" b="0" dirty="0">
                <a:ea typeface="Calibri Light"/>
                <a:cs typeface="Calibri Light"/>
              </a:rPr>
              <a:t> </a:t>
            </a:r>
            <a:r>
              <a:rPr lang="en-US" sz="3100" b="0" dirty="0" err="1">
                <a:ea typeface="Calibri Light"/>
                <a:cs typeface="Calibri Light"/>
              </a:rPr>
              <a:t>helt</a:t>
            </a:r>
            <a:r>
              <a:rPr lang="en-US" sz="3100" b="0" dirty="0">
                <a:ea typeface="Calibri Light"/>
                <a:cs typeface="Calibri Light"/>
              </a:rPr>
              <a:t> </a:t>
            </a:r>
            <a:r>
              <a:rPr lang="en-US" sz="3100" b="0" dirty="0" err="1">
                <a:ea typeface="Calibri Light"/>
                <a:cs typeface="Calibri Light"/>
              </a:rPr>
              <a:t>nytt</a:t>
            </a:r>
            <a:r>
              <a:rPr lang="en-US" sz="3100" b="0" dirty="0">
                <a:ea typeface="Calibri Light"/>
                <a:cs typeface="Calibri Light"/>
              </a:rPr>
              <a:t> språk – </a:t>
            </a:r>
            <a:r>
              <a:rPr lang="en-US" sz="3100" b="0" dirty="0" err="1">
                <a:ea typeface="Calibri Light"/>
                <a:cs typeface="Calibri Light"/>
              </a:rPr>
              <a:t>vad</a:t>
            </a:r>
            <a:r>
              <a:rPr lang="en-US" sz="3100" b="0" dirty="0">
                <a:ea typeface="Calibri Light"/>
                <a:cs typeface="Calibri Light"/>
              </a:rPr>
              <a:t> </a:t>
            </a:r>
            <a:r>
              <a:rPr lang="en-US" sz="3100" b="0" dirty="0" err="1">
                <a:ea typeface="Calibri Light"/>
                <a:cs typeface="Calibri Light"/>
              </a:rPr>
              <a:t>betyder</a:t>
            </a:r>
            <a:r>
              <a:rPr lang="en-US" sz="3100" b="0" dirty="0">
                <a:ea typeface="Calibri Light"/>
                <a:cs typeface="Calibri Light"/>
              </a:rPr>
              <a:t> det?</a:t>
            </a:r>
            <a:br>
              <a:rPr lang="en-US" sz="3100" b="0" dirty="0">
                <a:ea typeface="Calibri Light"/>
                <a:cs typeface="Calibri Light"/>
              </a:rPr>
            </a:br>
            <a:r>
              <a:rPr lang="en-US" sz="3100" b="0" dirty="0">
                <a:ea typeface="Calibri Light"/>
                <a:cs typeface="Calibri Light"/>
              </a:rPr>
              <a:t>Vad </a:t>
            </a:r>
            <a:r>
              <a:rPr lang="en-US" sz="3100" b="0" dirty="0" err="1">
                <a:ea typeface="Calibri Light"/>
                <a:cs typeface="Calibri Light"/>
              </a:rPr>
              <a:t>säger</a:t>
            </a:r>
            <a:r>
              <a:rPr lang="en-US" sz="3100" b="0" dirty="0">
                <a:ea typeface="Calibri Light"/>
                <a:cs typeface="Calibri Light"/>
              </a:rPr>
              <a:t> </a:t>
            </a:r>
            <a:r>
              <a:rPr lang="en-US" sz="3100" b="0" dirty="0" err="1">
                <a:ea typeface="Calibri Light"/>
                <a:cs typeface="Calibri Light"/>
              </a:rPr>
              <a:t>läkaren</a:t>
            </a:r>
            <a:r>
              <a:rPr lang="en-US" sz="3100" b="0" dirty="0">
                <a:ea typeface="Calibri Light"/>
                <a:cs typeface="Calibri Light"/>
              </a:rPr>
              <a:t>?</a:t>
            </a:r>
            <a:br>
              <a:rPr lang="en-US" sz="3100" b="0" dirty="0">
                <a:ea typeface="Calibri Light"/>
                <a:cs typeface="Calibri Light"/>
              </a:rPr>
            </a:br>
            <a:r>
              <a:rPr lang="en-US" sz="3100" b="0" dirty="0">
                <a:ea typeface="Calibri Light"/>
                <a:cs typeface="Calibri Light"/>
              </a:rPr>
              <a:t>Vad </a:t>
            </a:r>
            <a:r>
              <a:rPr lang="en-US" sz="3100" b="0" dirty="0" err="1">
                <a:ea typeface="Calibri Light"/>
                <a:cs typeface="Calibri Light"/>
              </a:rPr>
              <a:t>händer</a:t>
            </a:r>
            <a:r>
              <a:rPr lang="en-US" sz="3100" b="0" dirty="0">
                <a:ea typeface="Calibri Light"/>
                <a:cs typeface="Calibri Light"/>
              </a:rPr>
              <a:t> nu?</a:t>
            </a:r>
            <a:br>
              <a:rPr lang="en-US" sz="3100" b="0" dirty="0">
                <a:ea typeface="Calibri Light"/>
                <a:cs typeface="Calibri Light"/>
              </a:rPr>
            </a:br>
            <a:r>
              <a:rPr lang="en-US" sz="3100" b="0" dirty="0">
                <a:ea typeface="Calibri Light"/>
                <a:cs typeface="Calibri Light"/>
              </a:rPr>
              <a:t>Vad </a:t>
            </a:r>
            <a:r>
              <a:rPr lang="en-US" sz="3100" b="0" dirty="0" err="1">
                <a:ea typeface="Calibri Light"/>
                <a:cs typeface="Calibri Light"/>
              </a:rPr>
              <a:t>händer</a:t>
            </a:r>
            <a:r>
              <a:rPr lang="en-US" sz="3100" b="0" dirty="0">
                <a:ea typeface="Calibri Light"/>
                <a:cs typeface="Calibri Light"/>
              </a:rPr>
              <a:t> </a:t>
            </a:r>
            <a:r>
              <a:rPr lang="en-US" sz="3100" b="0" dirty="0" err="1">
                <a:ea typeface="Calibri Light"/>
                <a:cs typeface="Calibri Light"/>
              </a:rPr>
              <a:t>sen</a:t>
            </a:r>
            <a:r>
              <a:rPr lang="en-US" sz="3100" b="0" dirty="0">
                <a:ea typeface="Calibri Light"/>
                <a:cs typeface="Calibri Light"/>
              </a:rPr>
              <a:t>?</a:t>
            </a:r>
            <a:br>
              <a:rPr lang="en-US" sz="3100" b="0" dirty="0">
                <a:ea typeface="Calibri Light"/>
                <a:cs typeface="Calibri Light"/>
              </a:rPr>
            </a:br>
            <a:r>
              <a:rPr lang="en-US" sz="3100" b="0" dirty="0">
                <a:ea typeface="Calibri Light"/>
                <a:cs typeface="Calibri Light"/>
              </a:rPr>
              <a:t>Kan jag </a:t>
            </a:r>
            <a:r>
              <a:rPr lang="en-US" sz="3100" b="0" dirty="0" err="1">
                <a:ea typeface="Calibri Light"/>
                <a:cs typeface="Calibri Light"/>
              </a:rPr>
              <a:t>jobba</a:t>
            </a:r>
            <a:r>
              <a:rPr lang="en-US" sz="3100" b="0" dirty="0">
                <a:ea typeface="Calibri Light"/>
                <a:cs typeface="Calibri Light"/>
              </a:rPr>
              <a:t> ?</a:t>
            </a:r>
            <a:br>
              <a:rPr lang="en-US" sz="3100" b="0" dirty="0">
                <a:ea typeface="Calibri Light"/>
                <a:cs typeface="Calibri Light"/>
              </a:rPr>
            </a:br>
            <a:r>
              <a:rPr lang="en-US" sz="3100" b="0" dirty="0">
                <a:ea typeface="Calibri Light"/>
                <a:cs typeface="Calibri Light"/>
              </a:rPr>
              <a:t>Vilken </a:t>
            </a:r>
            <a:r>
              <a:rPr lang="en-US" sz="3100" b="0" dirty="0" err="1">
                <a:ea typeface="Calibri Light"/>
                <a:cs typeface="Calibri Light"/>
              </a:rPr>
              <a:t>skola</a:t>
            </a:r>
            <a:r>
              <a:rPr lang="en-US" sz="3100" b="0" dirty="0">
                <a:ea typeface="Calibri Light"/>
                <a:cs typeface="Calibri Light"/>
              </a:rPr>
              <a:t> </a:t>
            </a:r>
            <a:r>
              <a:rPr lang="en-US" sz="3100" b="0" dirty="0" err="1">
                <a:ea typeface="Calibri Light"/>
                <a:cs typeface="Calibri Light"/>
              </a:rPr>
              <a:t>kan</a:t>
            </a:r>
            <a:r>
              <a:rPr lang="en-US" sz="3100" b="0" dirty="0">
                <a:ea typeface="Calibri Light"/>
                <a:cs typeface="Calibri Light"/>
              </a:rPr>
              <a:t> jag </a:t>
            </a:r>
            <a:r>
              <a:rPr lang="en-US" sz="3100" b="0" dirty="0" err="1">
                <a:ea typeface="Calibri Light"/>
                <a:cs typeface="Calibri Light"/>
              </a:rPr>
              <a:t>gå</a:t>
            </a:r>
            <a:r>
              <a:rPr lang="en-US" sz="3100" b="0" dirty="0">
                <a:ea typeface="Calibri Light"/>
                <a:cs typeface="Calibri Light"/>
              </a:rPr>
              <a:t> </a:t>
            </a:r>
            <a:r>
              <a:rPr lang="en-US" sz="3100" b="0" dirty="0" err="1">
                <a:ea typeface="Calibri Light"/>
                <a:cs typeface="Calibri Light"/>
              </a:rPr>
              <a:t>på</a:t>
            </a:r>
            <a:r>
              <a:rPr lang="en-US" sz="3100" b="0" dirty="0">
                <a:ea typeface="Calibri Light"/>
                <a:cs typeface="Calibri Light"/>
              </a:rPr>
              <a:t>?</a:t>
            </a:r>
            <a:br>
              <a:rPr lang="en-US" sz="3100" b="0" dirty="0">
                <a:ea typeface="Calibri Light"/>
                <a:cs typeface="Calibri Light"/>
              </a:rPr>
            </a:br>
            <a:r>
              <a:rPr lang="en-US" sz="3100" b="0" dirty="0">
                <a:ea typeface="Calibri Light"/>
                <a:cs typeface="Calibri Light"/>
              </a:rPr>
              <a:t>Vad </a:t>
            </a:r>
            <a:r>
              <a:rPr lang="en-US" sz="3100" b="0" dirty="0" err="1">
                <a:ea typeface="Calibri Light"/>
                <a:cs typeface="Calibri Light"/>
              </a:rPr>
              <a:t>är</a:t>
            </a:r>
            <a:r>
              <a:rPr lang="en-US" sz="3100" b="0" dirty="0">
                <a:ea typeface="Calibri Light"/>
                <a:cs typeface="Calibri Light"/>
              </a:rPr>
              <a:t> LSS?</a:t>
            </a:r>
            <a:br>
              <a:rPr lang="en-US" sz="3100" b="0" dirty="0">
                <a:ea typeface="Calibri Light"/>
                <a:cs typeface="Calibri Light"/>
              </a:rPr>
            </a:br>
            <a:r>
              <a:rPr lang="en-US" sz="3100" b="0" dirty="0">
                <a:ea typeface="Calibri Light"/>
                <a:cs typeface="Calibri Light"/>
              </a:rPr>
              <a:t>Vad </a:t>
            </a:r>
            <a:r>
              <a:rPr lang="en-US" sz="3100" b="0" dirty="0" err="1">
                <a:ea typeface="Calibri Light"/>
                <a:cs typeface="Calibri Light"/>
              </a:rPr>
              <a:t>gör</a:t>
            </a:r>
            <a:r>
              <a:rPr lang="en-US" sz="3100" b="0" dirty="0">
                <a:ea typeface="Calibri Light"/>
                <a:cs typeface="Calibri Light"/>
              </a:rPr>
              <a:t> man </a:t>
            </a:r>
            <a:r>
              <a:rPr lang="en-US" sz="3100" b="0" dirty="0" err="1">
                <a:ea typeface="Calibri Light"/>
                <a:cs typeface="Calibri Light"/>
              </a:rPr>
              <a:t>när</a:t>
            </a:r>
            <a:r>
              <a:rPr lang="en-US" sz="3100" b="0" dirty="0">
                <a:ea typeface="Calibri Light"/>
                <a:cs typeface="Calibri Light"/>
              </a:rPr>
              <a:t> </a:t>
            </a:r>
            <a:r>
              <a:rPr lang="en-US" sz="3100" b="0" dirty="0" err="1">
                <a:ea typeface="Calibri Light"/>
                <a:cs typeface="Calibri Light"/>
              </a:rPr>
              <a:t>rehabiliteringen</a:t>
            </a:r>
            <a:r>
              <a:rPr lang="en-US" sz="3100" b="0" dirty="0">
                <a:ea typeface="Calibri Light"/>
                <a:cs typeface="Calibri Light"/>
              </a:rPr>
              <a:t> </a:t>
            </a:r>
            <a:r>
              <a:rPr lang="en-US" sz="3100" b="0" dirty="0" err="1">
                <a:ea typeface="Calibri Light"/>
                <a:cs typeface="Calibri Light"/>
              </a:rPr>
              <a:t>är</a:t>
            </a:r>
            <a:r>
              <a:rPr lang="en-US" sz="3100" b="0" dirty="0">
                <a:ea typeface="Calibri Light"/>
                <a:cs typeface="Calibri Light"/>
              </a:rPr>
              <a:t> slut?</a:t>
            </a:r>
            <a:br>
              <a:rPr lang="en-US" sz="3100" b="0" dirty="0">
                <a:ea typeface="Calibri Light"/>
                <a:cs typeface="Calibri Light"/>
              </a:rPr>
            </a:br>
            <a:r>
              <a:rPr lang="en-US" sz="3100" b="0" dirty="0">
                <a:ea typeface="Calibri Light"/>
                <a:cs typeface="Calibri Light"/>
              </a:rPr>
              <a:t>Kan jag </a:t>
            </a:r>
            <a:r>
              <a:rPr lang="en-US" sz="3100" b="0" dirty="0" err="1">
                <a:ea typeface="Calibri Light"/>
                <a:cs typeface="Calibri Light"/>
              </a:rPr>
              <a:t>klara</a:t>
            </a:r>
            <a:r>
              <a:rPr lang="en-US" sz="3100" b="0" dirty="0">
                <a:ea typeface="Calibri Light"/>
                <a:cs typeface="Calibri Light"/>
              </a:rPr>
              <a:t> </a:t>
            </a:r>
            <a:r>
              <a:rPr lang="en-US" sz="3100" b="0" dirty="0" err="1">
                <a:ea typeface="Calibri Light"/>
                <a:cs typeface="Calibri Light"/>
              </a:rPr>
              <a:t>mig</a:t>
            </a:r>
            <a:r>
              <a:rPr lang="en-US" sz="3100" b="0" dirty="0">
                <a:ea typeface="Calibri Light"/>
                <a:cs typeface="Calibri Light"/>
              </a:rPr>
              <a:t> </a:t>
            </a:r>
            <a:r>
              <a:rPr lang="en-US" sz="3100" b="0" dirty="0" err="1">
                <a:ea typeface="Calibri Light"/>
                <a:cs typeface="Calibri Light"/>
              </a:rPr>
              <a:t>själv</a:t>
            </a:r>
            <a:r>
              <a:rPr lang="en-US" sz="3100" b="0" dirty="0">
                <a:ea typeface="Calibri Light"/>
                <a:cs typeface="Calibri Light"/>
              </a:rPr>
              <a:t>?</a:t>
            </a:r>
            <a:br>
              <a:rPr lang="en-US" sz="3100" b="0" dirty="0">
                <a:ea typeface="Calibri Light"/>
                <a:cs typeface="Calibri Light"/>
              </a:rPr>
            </a:br>
            <a:r>
              <a:rPr lang="en-US" sz="3100" b="0" dirty="0">
                <a:ea typeface="Calibri Light"/>
                <a:cs typeface="Calibri Light"/>
              </a:rPr>
              <a:t>Vem </a:t>
            </a:r>
            <a:r>
              <a:rPr lang="en-US" sz="3100" b="0" dirty="0" err="1">
                <a:ea typeface="Calibri Light"/>
                <a:cs typeface="Calibri Light"/>
              </a:rPr>
              <a:t>gör</a:t>
            </a:r>
            <a:r>
              <a:rPr lang="en-US" sz="3100" b="0" dirty="0">
                <a:ea typeface="Calibri Light"/>
                <a:cs typeface="Calibri Light"/>
              </a:rPr>
              <a:t> </a:t>
            </a:r>
            <a:r>
              <a:rPr lang="en-US" sz="3100" b="0" dirty="0" err="1">
                <a:ea typeface="Calibri Light"/>
                <a:cs typeface="Calibri Light"/>
              </a:rPr>
              <a:t>vad</a:t>
            </a:r>
            <a:r>
              <a:rPr lang="en-US" sz="3100" b="0" dirty="0">
                <a:ea typeface="Calibri Light"/>
                <a:cs typeface="Calibri Light"/>
              </a:rPr>
              <a:t>?</a:t>
            </a:r>
            <a:br>
              <a:rPr lang="en-US" sz="3100" b="0" dirty="0">
                <a:ea typeface="Calibri Light"/>
                <a:cs typeface="Calibri Light"/>
              </a:rPr>
            </a:br>
            <a:r>
              <a:rPr lang="en-US" sz="2400" dirty="0">
                <a:ea typeface="Calibri Light"/>
                <a:cs typeface="Calibri Light"/>
              </a:rPr>
              <a:t> </a:t>
            </a:r>
            <a:br>
              <a:rPr lang="en-US" sz="2400" dirty="0">
                <a:ea typeface="Calibri Light"/>
                <a:cs typeface="Calibri Light"/>
              </a:rPr>
            </a:br>
            <a:endParaRPr lang="en-US" sz="2400" dirty="0">
              <a:ea typeface="Calibri Light"/>
              <a:cs typeface="Calibri Light"/>
            </a:endParaRPr>
          </a:p>
        </p:txBody>
      </p:sp>
    </p:spTree>
    <p:extLst>
      <p:ext uri="{BB962C8B-B14F-4D97-AF65-F5344CB8AC3E}">
        <p14:creationId xmlns:p14="http://schemas.microsoft.com/office/powerpoint/2010/main" val="388971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D8E381F-DEB8-3560-C6CE-7F75A2B41C50}"/>
              </a:ext>
            </a:extLst>
          </p:cNvPr>
          <p:cNvSpPr>
            <a:spLocks noGrp="1"/>
          </p:cNvSpPr>
          <p:nvPr>
            <p:ph type="ctrTitle"/>
          </p:nvPr>
        </p:nvSpPr>
        <p:spPr>
          <a:xfrm>
            <a:off x="1470959" y="1965960"/>
            <a:ext cx="8333441" cy="3481362"/>
          </a:xfrm>
        </p:spPr>
        <p:txBody>
          <a:bodyPr>
            <a:normAutofit fontScale="90000"/>
          </a:bodyPr>
          <a:lstStyle/>
          <a:p>
            <a:r>
              <a:rPr lang="sv-SE" b="0" i="0" dirty="0">
                <a:solidFill>
                  <a:srgbClr val="000000"/>
                </a:solidFill>
                <a:effectLst/>
                <a:latin typeface="Century Gothic" panose="020B0502020202020204" pitchFamily="34" charset="0"/>
              </a:rPr>
              <a:t>Vägen tillbaka</a:t>
            </a:r>
            <a:br>
              <a:rPr lang="sv-SE" b="0" i="0" dirty="0">
                <a:solidFill>
                  <a:srgbClr val="000000"/>
                </a:solidFill>
                <a:effectLst/>
                <a:latin typeface="Century Gothic" panose="020B0502020202020204" pitchFamily="34" charset="0"/>
              </a:rPr>
            </a:br>
            <a:r>
              <a:rPr lang="sv-SE" sz="3600" b="0" dirty="0">
                <a:solidFill>
                  <a:srgbClr val="000000"/>
                </a:solidFill>
                <a:latin typeface="Century Gothic" panose="020B0502020202020204" pitchFamily="34" charset="0"/>
              </a:rPr>
              <a:t>- om hur allt kan förändras</a:t>
            </a:r>
            <a:br>
              <a:rPr lang="sv-SE" sz="3600" b="0" dirty="0">
                <a:solidFill>
                  <a:srgbClr val="000000"/>
                </a:solidFill>
                <a:latin typeface="Century Gothic" panose="020B0502020202020204" pitchFamily="34" charset="0"/>
              </a:rPr>
            </a:br>
            <a:r>
              <a:rPr lang="sv-SE" sz="3600" b="0" dirty="0">
                <a:solidFill>
                  <a:srgbClr val="000000"/>
                </a:solidFill>
                <a:latin typeface="Century Gothic" panose="020B0502020202020204" pitchFamily="34" charset="0"/>
              </a:rPr>
              <a:t> genom ett knäpp med fingrarna</a:t>
            </a:r>
            <a:r>
              <a:rPr lang="sv-SE" sz="3200" b="0" i="0" dirty="0">
                <a:solidFill>
                  <a:srgbClr val="000000"/>
                </a:solidFill>
                <a:effectLst/>
                <a:latin typeface="Century Gothic" panose="020B0502020202020204" pitchFamily="34" charset="0"/>
              </a:rPr>
              <a:t>​.</a:t>
            </a: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endParaRPr lang="sv-SE" dirty="0"/>
          </a:p>
        </p:txBody>
      </p:sp>
    </p:spTree>
    <p:extLst>
      <p:ext uri="{BB962C8B-B14F-4D97-AF65-F5344CB8AC3E}">
        <p14:creationId xmlns:p14="http://schemas.microsoft.com/office/powerpoint/2010/main" val="382749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107616A-9641-5EF9-0F9D-1FDE618C01B4}"/>
              </a:ext>
            </a:extLst>
          </p:cNvPr>
          <p:cNvSpPr>
            <a:spLocks noGrp="1"/>
          </p:cNvSpPr>
          <p:nvPr>
            <p:ph type="ctrTitle"/>
          </p:nvPr>
        </p:nvSpPr>
        <p:spPr>
          <a:xfrm>
            <a:off x="1470959" y="961496"/>
            <a:ext cx="8333441" cy="966158"/>
          </a:xfrm>
        </p:spPr>
        <p:txBody>
          <a:bodyPr>
            <a:noAutofit/>
          </a:bodyPr>
          <a:lstStyle/>
          <a:p>
            <a:r>
              <a:rPr lang="sv-SE" sz="3600" dirty="0"/>
              <a:t>Nästa steg mot bättre vård</a:t>
            </a:r>
          </a:p>
        </p:txBody>
      </p:sp>
      <p:sp>
        <p:nvSpPr>
          <p:cNvPr id="6" name="Underrubrik 5">
            <a:extLst>
              <a:ext uri="{FF2B5EF4-FFF2-40B4-BE49-F238E27FC236}">
                <a16:creationId xmlns:a16="http://schemas.microsoft.com/office/drawing/2014/main" id="{1D19F1B2-AE1D-9BDA-99DF-CEE03C9F79A1}"/>
              </a:ext>
            </a:extLst>
          </p:cNvPr>
          <p:cNvSpPr>
            <a:spLocks noGrp="1"/>
          </p:cNvSpPr>
          <p:nvPr>
            <p:ph type="subTitle" idx="1"/>
          </p:nvPr>
        </p:nvSpPr>
        <p:spPr>
          <a:xfrm>
            <a:off x="1470959" y="2243637"/>
            <a:ext cx="8333441" cy="3319235"/>
          </a:xfrm>
        </p:spPr>
        <p:txBody>
          <a:bodyPr>
            <a:normAutofit/>
          </a:bodyPr>
          <a:lstStyle/>
          <a:p>
            <a:r>
              <a:rPr lang="sv-SE" dirty="0"/>
              <a:t>Anna Barsk </a:t>
            </a:r>
            <a:r>
              <a:rPr lang="sv-SE" dirty="0" err="1"/>
              <a:t>Holmbom</a:t>
            </a:r>
            <a:endParaRPr lang="sv-SE" dirty="0"/>
          </a:p>
          <a:p>
            <a:r>
              <a:rPr lang="sv-SE" dirty="0"/>
              <a:t>Karin </a:t>
            </a:r>
            <a:r>
              <a:rPr lang="sv-SE" dirty="0" err="1"/>
              <a:t>Flyckt</a:t>
            </a:r>
            <a:endParaRPr lang="sv-SE" dirty="0"/>
          </a:p>
          <a:p>
            <a:r>
              <a:rPr lang="sv-SE" dirty="0"/>
              <a:t>Stefan Johansson</a:t>
            </a:r>
          </a:p>
          <a:p>
            <a:r>
              <a:rPr lang="sv-SE" dirty="0"/>
              <a:t>Kristofer Kruuse</a:t>
            </a:r>
          </a:p>
          <a:p>
            <a:r>
              <a:rPr lang="sv-SE" dirty="0"/>
              <a:t>Pia Lundin</a:t>
            </a:r>
          </a:p>
          <a:p>
            <a:r>
              <a:rPr lang="sv-SE" dirty="0"/>
              <a:t>Mona Olin</a:t>
            </a:r>
          </a:p>
        </p:txBody>
      </p:sp>
    </p:spTree>
    <p:extLst>
      <p:ext uri="{BB962C8B-B14F-4D97-AF65-F5344CB8AC3E}">
        <p14:creationId xmlns:p14="http://schemas.microsoft.com/office/powerpoint/2010/main" val="525285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413E822-C8BD-430D-0637-6B9C539592C5}"/>
              </a:ext>
            </a:extLst>
          </p:cNvPr>
          <p:cNvPicPr>
            <a:picLocks noChangeAspect="1"/>
          </p:cNvPicPr>
          <p:nvPr/>
        </p:nvPicPr>
        <p:blipFill>
          <a:blip r:embed="rId2"/>
          <a:stretch>
            <a:fillRect/>
          </a:stretch>
        </p:blipFill>
        <p:spPr>
          <a:xfrm>
            <a:off x="6292888" y="0"/>
            <a:ext cx="5899112" cy="6917315"/>
          </a:xfrm>
          <a:prstGeom prst="rect">
            <a:avLst/>
          </a:prstGeom>
        </p:spPr>
      </p:pic>
      <p:sp>
        <p:nvSpPr>
          <p:cNvPr id="5" name="textruta 4">
            <a:extLst>
              <a:ext uri="{FF2B5EF4-FFF2-40B4-BE49-F238E27FC236}">
                <a16:creationId xmlns:a16="http://schemas.microsoft.com/office/drawing/2014/main" id="{2F3F6DE1-3111-6920-5D27-E6D239115052}"/>
              </a:ext>
            </a:extLst>
          </p:cNvPr>
          <p:cNvSpPr txBox="1"/>
          <p:nvPr/>
        </p:nvSpPr>
        <p:spPr>
          <a:xfrm>
            <a:off x="511613" y="2070262"/>
            <a:ext cx="5102352" cy="2717475"/>
          </a:xfrm>
          <a:prstGeom prst="rect">
            <a:avLst/>
          </a:prstGeom>
          <a:noFill/>
        </p:spPr>
        <p:txBody>
          <a:bodyPr wrap="square" rtlCol="0">
            <a:spAutoFit/>
          </a:bodyPr>
          <a:lstStyle/>
          <a:p>
            <a:pPr>
              <a:buNone/>
            </a:pPr>
            <a:r>
              <a:rPr lang="sv-SE" sz="2800" dirty="0">
                <a:effectLst/>
              </a:rPr>
              <a:t>Nästa steg mot bättre vård</a:t>
            </a:r>
            <a:br>
              <a:rPr lang="sv-SE" sz="2800" dirty="0">
                <a:effectLst/>
              </a:rPr>
            </a:br>
            <a:endParaRPr lang="sv-SE" sz="2800" dirty="0">
              <a:effectLst/>
            </a:endParaRPr>
          </a:p>
          <a:p>
            <a:pPr marL="342900" indent="-342900">
              <a:lnSpc>
                <a:spcPct val="106000"/>
              </a:lnSpc>
              <a:spcAft>
                <a:spcPts val="800"/>
              </a:spcAft>
              <a:buSzPts val="1000"/>
              <a:buFont typeface="+mj-lt"/>
              <a:buAutoNum type="arabicPeriod"/>
              <a:tabLst>
                <a:tab pos="914400" algn="l"/>
              </a:tabLst>
            </a:pPr>
            <a:r>
              <a:rPr lang="sv-SE" kern="0" dirty="0">
                <a:effectLst/>
                <a:ea typeface="Times New Roman" panose="02020603050405020304" pitchFamily="18" charset="0"/>
                <a:cs typeface="Times New Roman" panose="02020603050405020304" pitchFamily="18" charset="0"/>
              </a:rPr>
              <a:t>Hur man ser på behovet av nationell samordning kring vården av förvärvad hjärnskada?</a:t>
            </a:r>
            <a:endParaRPr lang="sv-SE" sz="1600" kern="100" dirty="0">
              <a:effectLst/>
              <a:ea typeface="Calibri" panose="020F0502020204030204" pitchFamily="34" charset="0"/>
              <a:cs typeface="Times New Roman" panose="02020603050405020304" pitchFamily="18" charset="0"/>
            </a:endParaRPr>
          </a:p>
          <a:p>
            <a:pPr marL="342900" indent="-342900">
              <a:lnSpc>
                <a:spcPct val="106000"/>
              </a:lnSpc>
              <a:spcAft>
                <a:spcPts val="800"/>
              </a:spcAft>
              <a:buSzPts val="1000"/>
              <a:buFont typeface="+mj-lt"/>
              <a:buAutoNum type="arabicPeriod"/>
              <a:tabLst>
                <a:tab pos="914400" algn="l"/>
              </a:tabLst>
            </a:pPr>
            <a:r>
              <a:rPr lang="sv-SE" kern="0" dirty="0">
                <a:effectLst/>
                <a:ea typeface="Times New Roman" panose="02020603050405020304" pitchFamily="18" charset="0"/>
                <a:cs typeface="Times New Roman" panose="02020603050405020304" pitchFamily="18" charset="0"/>
              </a:rPr>
              <a:t>Finansiering och politiska beslut.</a:t>
            </a:r>
            <a:endParaRPr lang="sv-SE" sz="1600" kern="100" dirty="0">
              <a:effectLst/>
              <a:ea typeface="Calibri" panose="020F0502020204030204" pitchFamily="34" charset="0"/>
              <a:cs typeface="Times New Roman" panose="02020603050405020304" pitchFamily="18" charset="0"/>
            </a:endParaRPr>
          </a:p>
          <a:p>
            <a:pPr marL="342900" indent="-342900">
              <a:lnSpc>
                <a:spcPct val="106000"/>
              </a:lnSpc>
              <a:spcAft>
                <a:spcPts val="800"/>
              </a:spcAft>
              <a:buSzPts val="1000"/>
              <a:buFont typeface="+mj-lt"/>
              <a:buAutoNum type="arabicPeriod"/>
              <a:tabLst>
                <a:tab pos="914400" algn="l"/>
              </a:tabLst>
            </a:pPr>
            <a:r>
              <a:rPr lang="sv-SE" kern="0" dirty="0">
                <a:effectLst/>
                <a:ea typeface="Times New Roman" panose="02020603050405020304" pitchFamily="18" charset="0"/>
                <a:cs typeface="Times New Roman" panose="02020603050405020304" pitchFamily="18" charset="0"/>
              </a:rPr>
              <a:t>Organisation och drift av kompetenscentrum.</a:t>
            </a:r>
            <a:endParaRPr lang="sv-SE" sz="1600" kern="100" dirty="0">
              <a:effectLst/>
              <a:ea typeface="Calibri" panose="020F0502020204030204" pitchFamily="34" charset="0"/>
              <a:cs typeface="Times New Roman" panose="02020603050405020304" pitchFamily="18" charset="0"/>
            </a:endParaRPr>
          </a:p>
          <a:p>
            <a:pPr marL="342900" indent="-342900">
              <a:lnSpc>
                <a:spcPct val="106000"/>
              </a:lnSpc>
              <a:spcAft>
                <a:spcPts val="800"/>
              </a:spcAft>
              <a:buSzPts val="1000"/>
              <a:buFont typeface="+mj-lt"/>
              <a:buAutoNum type="arabicPeriod"/>
              <a:tabLst>
                <a:tab pos="914400" algn="l"/>
              </a:tabLst>
            </a:pPr>
            <a:r>
              <a:rPr lang="sv-SE" kern="0" dirty="0">
                <a:effectLst/>
                <a:ea typeface="Times New Roman" panose="02020603050405020304" pitchFamily="18" charset="0"/>
                <a:cs typeface="Times New Roman" panose="02020603050405020304" pitchFamily="18" charset="0"/>
              </a:rPr>
              <a:t>Förväntad samhällsnytta</a:t>
            </a:r>
            <a:endParaRPr lang="sv-SE"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256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218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7C5E4D-CD55-C27E-0E29-75685157651E}"/>
              </a:ext>
            </a:extLst>
          </p:cNvPr>
          <p:cNvSpPr>
            <a:spLocks noGrp="1"/>
          </p:cNvSpPr>
          <p:nvPr>
            <p:ph type="ctrTitle"/>
          </p:nvPr>
        </p:nvSpPr>
        <p:spPr>
          <a:xfrm>
            <a:off x="1329297" y="1459996"/>
            <a:ext cx="8333441" cy="1817360"/>
          </a:xfrm>
        </p:spPr>
        <p:txBody>
          <a:bodyPr/>
          <a:lstStyle/>
          <a:p>
            <a:r>
              <a:rPr lang="sv-SE" dirty="0"/>
              <a:t>Avslutning</a:t>
            </a:r>
          </a:p>
        </p:txBody>
      </p:sp>
      <p:sp>
        <p:nvSpPr>
          <p:cNvPr id="3" name="Underrubrik 2">
            <a:extLst>
              <a:ext uri="{FF2B5EF4-FFF2-40B4-BE49-F238E27FC236}">
                <a16:creationId xmlns:a16="http://schemas.microsoft.com/office/drawing/2014/main" id="{D27CA161-F29D-AB7E-E22D-ABC9BF328B20}"/>
              </a:ext>
            </a:extLst>
          </p:cNvPr>
          <p:cNvSpPr>
            <a:spLocks noGrp="1"/>
          </p:cNvSpPr>
          <p:nvPr>
            <p:ph type="subTitle" idx="1"/>
          </p:nvPr>
        </p:nvSpPr>
        <p:spPr>
          <a:xfrm>
            <a:off x="1329297" y="3742242"/>
            <a:ext cx="8333441" cy="1655762"/>
          </a:xfrm>
        </p:spPr>
        <p:txBody>
          <a:bodyPr/>
          <a:lstStyle/>
          <a:p>
            <a:pPr marL="0" indent="0">
              <a:buNone/>
            </a:pPr>
            <a:r>
              <a:rPr lang="sv-SE" dirty="0"/>
              <a:t>Tack för att du har lyssnat!</a:t>
            </a:r>
          </a:p>
        </p:txBody>
      </p:sp>
    </p:spTree>
    <p:extLst>
      <p:ext uri="{BB962C8B-B14F-4D97-AF65-F5344CB8AC3E}">
        <p14:creationId xmlns:p14="http://schemas.microsoft.com/office/powerpoint/2010/main" val="248209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2D25CC-C1E1-8FAB-D7CB-E3FFB2BED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429"/>
          <a:stretch/>
        </p:blipFill>
        <p:spPr bwMode="auto">
          <a:xfrm>
            <a:off x="20" y="1282"/>
            <a:ext cx="12191980" cy="6856718"/>
          </a:xfrm>
          <a:prstGeom prst="rect">
            <a:avLst/>
          </a:prstGeom>
          <a:solidFill>
            <a:srgbClr val="FFFFFF"/>
          </a:solidFill>
        </p:spPr>
      </p:pic>
    </p:spTree>
    <p:extLst>
      <p:ext uri="{BB962C8B-B14F-4D97-AF65-F5344CB8AC3E}">
        <p14:creationId xmlns:p14="http://schemas.microsoft.com/office/powerpoint/2010/main" val="411586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5AC13-57BE-25A5-6EE8-9B049729B717}"/>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01DB0A4D-F3E1-C926-011F-817BBAE1723B}"/>
              </a:ext>
            </a:extLst>
          </p:cNvPr>
          <p:cNvSpPr>
            <a:spLocks noGrp="1"/>
          </p:cNvSpPr>
          <p:nvPr>
            <p:ph type="ctrTitle"/>
          </p:nvPr>
        </p:nvSpPr>
        <p:spPr>
          <a:xfrm>
            <a:off x="5455138" y="1758462"/>
            <a:ext cx="4349262" cy="3688860"/>
          </a:xfrm>
        </p:spPr>
        <p:txBody>
          <a:bodyPr/>
          <a:lstStyle/>
          <a:p>
            <a:pPr algn="ct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endParaRPr lang="sv-SE" dirty="0"/>
          </a:p>
        </p:txBody>
      </p:sp>
      <p:pic>
        <p:nvPicPr>
          <p:cNvPr id="2050" name="Picture 2">
            <a:extLst>
              <a:ext uri="{FF2B5EF4-FFF2-40B4-BE49-F238E27FC236}">
                <a16:creationId xmlns:a16="http://schemas.microsoft.com/office/drawing/2014/main" id="{8639C8FA-A233-19FC-9080-976CF83D5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5285606" cy="598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82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F2C4A-D461-6BCF-8259-FCEB9AFAA0D6}"/>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C7974935-F093-ED22-062F-A9653F53F7CA}"/>
              </a:ext>
            </a:extLst>
          </p:cNvPr>
          <p:cNvSpPr>
            <a:spLocks noGrp="1"/>
          </p:cNvSpPr>
          <p:nvPr>
            <p:ph type="ctrTitle"/>
          </p:nvPr>
        </p:nvSpPr>
        <p:spPr>
          <a:xfrm>
            <a:off x="5455138" y="1758462"/>
            <a:ext cx="4349262" cy="3688860"/>
          </a:xfrm>
        </p:spPr>
        <p:txBody>
          <a:bodyPr/>
          <a:lstStyle/>
          <a:p>
            <a:pPr algn="ct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endParaRPr lang="sv-SE" dirty="0"/>
          </a:p>
        </p:txBody>
      </p:sp>
      <p:sp>
        <p:nvSpPr>
          <p:cNvPr id="2" name="textruta 1">
            <a:extLst>
              <a:ext uri="{FF2B5EF4-FFF2-40B4-BE49-F238E27FC236}">
                <a16:creationId xmlns:a16="http://schemas.microsoft.com/office/drawing/2014/main" id="{EE204DC7-7EEB-8F95-5691-9959596B86B6}"/>
              </a:ext>
            </a:extLst>
          </p:cNvPr>
          <p:cNvSpPr txBox="1"/>
          <p:nvPr/>
        </p:nvSpPr>
        <p:spPr>
          <a:xfrm>
            <a:off x="356382" y="2890873"/>
            <a:ext cx="4771292" cy="769441"/>
          </a:xfrm>
          <a:prstGeom prst="rect">
            <a:avLst/>
          </a:prstGeom>
          <a:noFill/>
        </p:spPr>
        <p:txBody>
          <a:bodyPr wrap="square" rtlCol="0">
            <a:spAutoFit/>
          </a:bodyPr>
          <a:lstStyle/>
          <a:p>
            <a:pPr algn="ctr"/>
            <a:r>
              <a:rPr lang="sv-SE" sz="4400" dirty="0"/>
              <a:t>Tiden före olyckan</a:t>
            </a:r>
          </a:p>
        </p:txBody>
      </p:sp>
      <p:pic>
        <p:nvPicPr>
          <p:cNvPr id="3076" name="Picture 4">
            <a:extLst>
              <a:ext uri="{FF2B5EF4-FFF2-40B4-BE49-F238E27FC236}">
                <a16:creationId xmlns:a16="http://schemas.microsoft.com/office/drawing/2014/main" id="{B1C592AC-9DB5-4F1B-E001-347D627FD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030" y="0"/>
            <a:ext cx="4349261" cy="655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0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C887B-EFB6-8006-9D85-218A7C6831E3}"/>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D2B4FD94-62D5-79BC-D503-E56DC8C1E176}"/>
              </a:ext>
            </a:extLst>
          </p:cNvPr>
          <p:cNvSpPr>
            <a:spLocks noGrp="1"/>
          </p:cNvSpPr>
          <p:nvPr>
            <p:ph type="ctrTitle"/>
          </p:nvPr>
        </p:nvSpPr>
        <p:spPr>
          <a:xfrm>
            <a:off x="1470959" y="961495"/>
            <a:ext cx="8333441" cy="4485827"/>
          </a:xfrm>
        </p:spPr>
        <p:txBody>
          <a:bodyPr/>
          <a:lstStyle/>
          <a:p>
            <a:pPr algn="ctr"/>
            <a:r>
              <a:rPr lang="sv-SE" sz="4000" b="0" dirty="0">
                <a:solidFill>
                  <a:srgbClr val="FF0000"/>
                </a:solidFill>
                <a:latin typeface="Century Gothic" panose="020B0502020202020204" pitchFamily="34" charset="0"/>
              </a:rPr>
              <a:t>6 November 2009</a:t>
            </a: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endParaRPr lang="sv-SE" dirty="0"/>
          </a:p>
        </p:txBody>
      </p:sp>
    </p:spTree>
    <p:extLst>
      <p:ext uri="{BB962C8B-B14F-4D97-AF65-F5344CB8AC3E}">
        <p14:creationId xmlns:p14="http://schemas.microsoft.com/office/powerpoint/2010/main" val="197163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67092-B52A-EB35-54FF-DEA6E79CFEEE}"/>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BA2FE5D0-122A-ED4E-CC50-87113776BA94}"/>
              </a:ext>
            </a:extLst>
          </p:cNvPr>
          <p:cNvSpPr>
            <a:spLocks noGrp="1"/>
          </p:cNvSpPr>
          <p:nvPr>
            <p:ph type="ctrTitle"/>
          </p:nvPr>
        </p:nvSpPr>
        <p:spPr>
          <a:xfrm>
            <a:off x="2049598" y="1388464"/>
            <a:ext cx="6566864" cy="3386735"/>
          </a:xfrm>
        </p:spPr>
        <p:txBody>
          <a:bodyPr/>
          <a:lstStyle/>
          <a:p>
            <a:pPr algn="ct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br>
              <a:rPr lang="sv-SE" sz="1800" b="0" i="0" dirty="0">
                <a:solidFill>
                  <a:srgbClr val="000000"/>
                </a:solidFill>
                <a:effectLst/>
                <a:latin typeface="Century Gothic" panose="020B0502020202020204" pitchFamily="34" charset="0"/>
              </a:rPr>
            </a:br>
            <a:endParaRPr lang="sv-SE" dirty="0"/>
          </a:p>
        </p:txBody>
      </p:sp>
      <p:pic>
        <p:nvPicPr>
          <p:cNvPr id="4098" name="Picture 2">
            <a:extLst>
              <a:ext uri="{FF2B5EF4-FFF2-40B4-BE49-F238E27FC236}">
                <a16:creationId xmlns:a16="http://schemas.microsoft.com/office/drawing/2014/main" id="{0011CC54-82CE-1363-F99F-0A5A4FB7C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453" y="-49533"/>
            <a:ext cx="5771450" cy="618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03550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3095</TotalTime>
  <Words>1673</Words>
  <Application>Microsoft Office PowerPoint</Application>
  <PresentationFormat>Widescreen</PresentationFormat>
  <Paragraphs>165</Paragraphs>
  <Slides>43</Slides>
  <Notes>10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Office-tema</vt:lpstr>
      <vt:lpstr>Välkommen!</vt:lpstr>
      <vt:lpstr>PowerPoint Presentation</vt:lpstr>
      <vt:lpstr>Emma Pettersson Maria Blad</vt:lpstr>
      <vt:lpstr>Vägen tillbaka - om hur allt kan förändras  genom ett knäpp med fingrarna​.     </vt:lpstr>
      <vt:lpstr>PowerPoint Presentation</vt:lpstr>
      <vt:lpstr>     </vt:lpstr>
      <vt:lpstr>     </vt:lpstr>
      <vt:lpstr>6 November 2009     </vt:lpstr>
      <vt:lpstr>     </vt:lpstr>
      <vt:lpstr>     </vt:lpstr>
      <vt:lpstr>     </vt:lpstr>
      <vt:lpstr>     </vt:lpstr>
      <vt:lpstr>  </vt:lpstr>
      <vt:lpstr>  </vt:lpstr>
      <vt:lpstr>PowerPoint Presentation</vt:lpstr>
      <vt:lpstr>Jan Lexell</vt:lpstr>
      <vt:lpstr>Förvärvad hjärnskada</vt:lpstr>
      <vt:lpstr>Förvärvad hjärnskada</vt:lpstr>
      <vt:lpstr>PowerPoint Presentation</vt:lpstr>
      <vt:lpstr>Stefan Johansson Kristofer Kruuse</vt:lpstr>
      <vt:lpstr>PowerPoint Presentation</vt:lpstr>
      <vt:lpstr>PowerPoint Presentation</vt:lpstr>
      <vt:lpstr>PowerPoint Presentation</vt:lpstr>
      <vt:lpstr>PowerPoint Presentation</vt:lpstr>
      <vt:lpstr>PowerPoint Presentation</vt:lpstr>
      <vt:lpstr>PowerPoint Presentation</vt:lpstr>
      <vt:lpstr>Statistik</vt:lpstr>
      <vt:lpstr>PowerPoint Presentation</vt:lpstr>
      <vt:lpstr>PowerPoint Presentation</vt:lpstr>
      <vt:lpstr>www.hjarnskada.se </vt:lpstr>
      <vt:lpstr>PowerPoint Presentation</vt:lpstr>
      <vt:lpstr>Thomas Strandberg</vt:lpstr>
      <vt:lpstr>Nationellt kompetenscentrum</vt:lpstr>
      <vt:lpstr>PowerPoint Presentation</vt:lpstr>
      <vt:lpstr>Ingela Ljunggren Törnblad</vt:lpstr>
      <vt:lpstr>PowerPoint Presentation</vt:lpstr>
      <vt:lpstr>Ingela Ljunggren Törnblad Maria Blad</vt:lpstr>
      <vt:lpstr>   Hur kunde NKFH hjälpt Emma…. och alla andra?</vt:lpstr>
      <vt:lpstr>   En helt ny värld med ett helt nytt språk – vad betyder det? Vad säger läkaren? Vad händer nu? Vad händer sen? Kan jag jobba ? Vilken skola kan jag gå på? Vad är LSS? Vad gör man när rehabiliteringen är slut? Kan jag klara mig själv? Vem gör vad?   </vt:lpstr>
      <vt:lpstr>Nästa steg mot bättre vård</vt:lpstr>
      <vt:lpstr>PowerPoint Presentation</vt:lpstr>
      <vt:lpstr>PowerPoint Presentation</vt:lpstr>
      <vt:lpstr>Avslutning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Lena Öhrström</dc:creator>
  <cp:lastModifiedBy>Karin Forsell</cp:lastModifiedBy>
  <cp:revision>18</cp:revision>
  <cp:lastPrinted>2023-11-23T12:26:23Z</cp:lastPrinted>
  <dcterms:created xsi:type="dcterms:W3CDTF">2023-03-01T09:59:34Z</dcterms:created>
  <dcterms:modified xsi:type="dcterms:W3CDTF">2025-03-24T08:31:26Z</dcterms:modified>
</cp:coreProperties>
</file>